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1"/>
  </p:notesMasterIdLst>
  <p:handoutMasterIdLst>
    <p:handoutMasterId r:id="rId52"/>
  </p:handoutMasterIdLst>
  <p:sldIdLst>
    <p:sldId id="258" r:id="rId2"/>
    <p:sldId id="260" r:id="rId3"/>
    <p:sldId id="271" r:id="rId4"/>
    <p:sldId id="270" r:id="rId5"/>
    <p:sldId id="272" r:id="rId6"/>
    <p:sldId id="274" r:id="rId7"/>
    <p:sldId id="275" r:id="rId8"/>
    <p:sldId id="276" r:id="rId9"/>
    <p:sldId id="277" r:id="rId10"/>
    <p:sldId id="278" r:id="rId11"/>
    <p:sldId id="279" r:id="rId12"/>
    <p:sldId id="280" r:id="rId13"/>
    <p:sldId id="281" r:id="rId14"/>
    <p:sldId id="282" r:id="rId15"/>
    <p:sldId id="284" r:id="rId16"/>
    <p:sldId id="283" r:id="rId17"/>
    <p:sldId id="285" r:id="rId18"/>
    <p:sldId id="286" r:id="rId19"/>
    <p:sldId id="295" r:id="rId20"/>
    <p:sldId id="287" r:id="rId21"/>
    <p:sldId id="288" r:id="rId22"/>
    <p:sldId id="289" r:id="rId23"/>
    <p:sldId id="290" r:id="rId24"/>
    <p:sldId id="291" r:id="rId25"/>
    <p:sldId id="294" r:id="rId26"/>
    <p:sldId id="296" r:id="rId27"/>
    <p:sldId id="292" r:id="rId28"/>
    <p:sldId id="293" r:id="rId29"/>
    <p:sldId id="298" r:id="rId30"/>
    <p:sldId id="297" r:id="rId31"/>
    <p:sldId id="299" r:id="rId32"/>
    <p:sldId id="300" r:id="rId33"/>
    <p:sldId id="301" r:id="rId34"/>
    <p:sldId id="303" r:id="rId35"/>
    <p:sldId id="302" r:id="rId36"/>
    <p:sldId id="304" r:id="rId37"/>
    <p:sldId id="305" r:id="rId38"/>
    <p:sldId id="306" r:id="rId39"/>
    <p:sldId id="307" r:id="rId40"/>
    <p:sldId id="308" r:id="rId41"/>
    <p:sldId id="309" r:id="rId42"/>
    <p:sldId id="310" r:id="rId43"/>
    <p:sldId id="311" r:id="rId44"/>
    <p:sldId id="312" r:id="rId45"/>
    <p:sldId id="313" r:id="rId46"/>
    <p:sldId id="314" r:id="rId47"/>
    <p:sldId id="315" r:id="rId48"/>
    <p:sldId id="316" r:id="rId49"/>
    <p:sldId id="273" r:id="rId50"/>
  </p:sldIdLst>
  <p:sldSz cx="12192000" cy="6858000"/>
  <p:notesSz cx="6858000" cy="9144000"/>
  <p:defaultTextStyle>
    <a:defPPr rtl="0"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7E9639D4-E3E2-4D34-9284-5A2195B3D0D7}" styleName="Estilo claro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77" autoAdjust="0"/>
  </p:normalViewPr>
  <p:slideViewPr>
    <p:cSldViewPr snapToGrid="0">
      <p:cViewPr varScale="1">
        <p:scale>
          <a:sx n="68" d="100"/>
          <a:sy n="68" d="100"/>
        </p:scale>
        <p:origin x="738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0" d="100"/>
          <a:sy n="90" d="100"/>
        </p:scale>
        <p:origin x="3024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MX" dirty="0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A69D3D69-D250-4DD9-94DE-08A5514675E2}" type="datetime1">
              <a:rPr lang="es-MX" smtClean="0"/>
              <a:t>18/05/2023</a:t>
            </a:fld>
            <a:endParaRPr lang="es-MX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MX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B2977E94-A6AB-4E02-8E43-E89F9CF4757F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1542583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MX" noProof="0" dirty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0ABF49-B7A4-4506-8903-4C429E5FD300}" type="datetime1">
              <a:rPr lang="es-MX" noProof="0" smtClean="0"/>
              <a:pPr/>
              <a:t>18/05/2023</a:t>
            </a:fld>
            <a:endParaRPr lang="es-MX" noProof="0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MX" noProof="0" dirty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MX" noProof="0" dirty="0"/>
              <a:t>Haga clic para modificar los estilos de texto del patrón</a:t>
            </a:r>
          </a:p>
          <a:p>
            <a:pPr lvl="1" rtl="0"/>
            <a:r>
              <a:rPr lang="es-MX" noProof="0" dirty="0"/>
              <a:t>Segundo nivel</a:t>
            </a:r>
          </a:p>
          <a:p>
            <a:pPr lvl="2" rtl="0"/>
            <a:r>
              <a:rPr lang="es-MX" noProof="0" dirty="0"/>
              <a:t>Tercer nivel</a:t>
            </a:r>
          </a:p>
          <a:p>
            <a:pPr lvl="3" rtl="0"/>
            <a:r>
              <a:rPr lang="es-MX" noProof="0" dirty="0"/>
              <a:t>Cuarto nivel</a:t>
            </a:r>
          </a:p>
          <a:p>
            <a:pPr lvl="4" rtl="0"/>
            <a:r>
              <a:rPr lang="es-MX" noProof="0" dirty="0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MX" noProof="0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ED491D0-8E1B-49C7-849B-A28568D94497}" type="slidenum">
              <a:rPr lang="es-MX" noProof="0" smtClean="0"/>
              <a:t>‹Nº›</a:t>
            </a:fld>
            <a:endParaRPr lang="es-MX" noProof="0" dirty="0"/>
          </a:p>
        </p:txBody>
      </p:sp>
    </p:spTree>
    <p:extLst>
      <p:ext uri="{BB962C8B-B14F-4D97-AF65-F5344CB8AC3E}">
        <p14:creationId xmlns:p14="http://schemas.microsoft.com/office/powerpoint/2010/main" val="17263258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s-MX" smtClean="0"/>
              <a:t>1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7217596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s-MX" smtClean="0"/>
              <a:t>10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698195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s-MX" smtClean="0"/>
              <a:t>11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4600253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s-MX" smtClean="0"/>
              <a:t>12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0489951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s-MX" smtClean="0"/>
              <a:t>13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3415803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s-MX" smtClean="0"/>
              <a:t>14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3022850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s-MX" smtClean="0"/>
              <a:t>15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1869852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s-MX" smtClean="0"/>
              <a:t>16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8984601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s-MX" smtClean="0"/>
              <a:t>17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0539232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s-MX" smtClean="0"/>
              <a:t>18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7329794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s-MX" smtClean="0"/>
              <a:t>19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41394180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s-MX" smtClean="0"/>
              <a:t>2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11172880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s-MX" smtClean="0"/>
              <a:t>20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18102329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s-MX" smtClean="0"/>
              <a:t>21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20769830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s-MX" smtClean="0"/>
              <a:t>22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52659360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s-MX" smtClean="0"/>
              <a:t>23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15501530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s-MX" smtClean="0"/>
              <a:t>24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54735607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s-MX" smtClean="0"/>
              <a:t>25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32669089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s-MX" smtClean="0"/>
              <a:t>26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75785632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s-MX" smtClean="0"/>
              <a:t>27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23372798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s-MX" smtClean="0"/>
              <a:t>28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42666175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s-MX" smtClean="0"/>
              <a:t>29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181910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s-MX" smtClean="0"/>
              <a:t>3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72895621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s-MX" smtClean="0"/>
              <a:t>30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44843390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s-MX" smtClean="0"/>
              <a:t>31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98811044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s-MX" smtClean="0"/>
              <a:t>32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63104022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s-MX" smtClean="0"/>
              <a:t>33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34350062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s-MX" smtClean="0"/>
              <a:t>34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29433249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s-MX" smtClean="0"/>
              <a:t>35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97503118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s-MX" smtClean="0"/>
              <a:t>36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05994669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s-MX" smtClean="0"/>
              <a:t>37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419215465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s-MX" smtClean="0"/>
              <a:t>38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76000421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s-MX" smtClean="0"/>
              <a:t>39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6582423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s-MX" smtClean="0"/>
              <a:t>4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406922438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s-MX" smtClean="0"/>
              <a:t>40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12049654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s-MX" smtClean="0"/>
              <a:t>41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41218575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s-MX" smtClean="0"/>
              <a:t>42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01506437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s-MX" smtClean="0"/>
              <a:t>43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41181747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s-MX" smtClean="0"/>
              <a:t>44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84638970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s-MX" smtClean="0"/>
              <a:t>45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411373857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s-MX" smtClean="0"/>
              <a:t>46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00619699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s-MX" smtClean="0"/>
              <a:t>47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421517765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s-MX" smtClean="0"/>
              <a:t>48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9429043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s-MX" smtClean="0"/>
              <a:t>5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8841882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s-MX" smtClean="0"/>
              <a:t>6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7751595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s-MX" smtClean="0"/>
              <a:t>7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5268155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s-MX" smtClean="0"/>
              <a:t>8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41273411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s-MX" smtClean="0"/>
              <a:t>9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4749762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/>
          <p:cNvSpPr/>
          <p:nvPr/>
        </p:nvSpPr>
        <p:spPr>
          <a:xfrm>
            <a:off x="2832533" y="1371600"/>
            <a:ext cx="9359467" cy="2971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MX" noProof="0" dirty="0"/>
          </a:p>
        </p:txBody>
      </p:sp>
      <p:sp>
        <p:nvSpPr>
          <p:cNvPr id="10" name="Rectángulo 9"/>
          <p:cNvSpPr/>
          <p:nvPr/>
        </p:nvSpPr>
        <p:spPr>
          <a:xfrm>
            <a:off x="2832533" y="4462272"/>
            <a:ext cx="9359467" cy="10332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MX" noProof="0" dirty="0"/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 bwMode="black">
          <a:xfrm>
            <a:off x="3175199" y="1943842"/>
            <a:ext cx="8500062" cy="2387600"/>
          </a:xfrm>
        </p:spPr>
        <p:txBody>
          <a:bodyPr rtlCol="0" anchor="b"/>
          <a:lstStyle>
            <a:lvl1pPr algn="l">
              <a:lnSpc>
                <a:spcPct val="90000"/>
              </a:lnSpc>
              <a:defRPr sz="6000" b="1">
                <a:solidFill>
                  <a:schemeClr val="tx1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MX" noProof="0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3175199" y="4538659"/>
            <a:ext cx="8500062" cy="865321"/>
          </a:xfrm>
        </p:spPr>
        <p:txBody>
          <a:bodyPr rtlCol="0"/>
          <a:lstStyle>
            <a:lvl1pPr marL="0" indent="0" algn="l">
              <a:spcBef>
                <a:spcPts val="0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Haga clic para modificar el estilo de subtítulo del patrón</a:t>
            </a:r>
            <a:endParaRPr lang="es-MX" noProof="0" dirty="0"/>
          </a:p>
        </p:txBody>
      </p:sp>
      <p:sp>
        <p:nvSpPr>
          <p:cNvPr id="11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9D3052AD-9804-4A40-B952-50BC9E05A3DE}" type="datetime1">
              <a:rPr lang="es-MX" smtClean="0"/>
              <a:pPr/>
              <a:t>18/05/2023</a:t>
            </a:fld>
            <a:endParaRPr lang="es-MX" dirty="0"/>
          </a:p>
        </p:txBody>
      </p:sp>
      <p:sp>
        <p:nvSpPr>
          <p:cNvPr id="12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rtl="0"/>
            <a:endParaRPr lang="es-MX" noProof="0" dirty="0"/>
          </a:p>
        </p:txBody>
      </p:sp>
      <p:sp>
        <p:nvSpPr>
          <p:cNvPr id="13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rtl="0"/>
            <a:fld id="{BD266BE7-899D-4075-917F-DBDE33B6B692}" type="slidenum">
              <a:rPr lang="es-MX" noProof="0" smtClean="0"/>
              <a:pPr rtl="0"/>
              <a:t>‹Nº›</a:t>
            </a:fld>
            <a:endParaRPr lang="es-MX" noProof="0" dirty="0"/>
          </a:p>
        </p:txBody>
      </p:sp>
    </p:spTree>
    <p:extLst>
      <p:ext uri="{BB962C8B-B14F-4D97-AF65-F5344CB8AC3E}">
        <p14:creationId xmlns:p14="http://schemas.microsoft.com/office/powerpoint/2010/main" val="3047549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MX" noProof="0" dirty="0"/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MX" noProof="0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4D9A4368-F02C-40B7-9206-8369F43DDCCB}" type="datetime1">
              <a:rPr lang="es-MX" smtClean="0"/>
              <a:pPr/>
              <a:t>18/05/2023</a:t>
            </a:fld>
            <a:endParaRPr lang="es-MX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MX" noProof="0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D266BE7-899D-4075-917F-DBDE33B6B692}" type="slidenum">
              <a:rPr lang="es-MX" noProof="0" smtClean="0"/>
              <a:t>‹Nº›</a:t>
            </a:fld>
            <a:endParaRPr lang="es-MX" noProof="0" dirty="0"/>
          </a:p>
        </p:txBody>
      </p:sp>
    </p:spTree>
    <p:extLst>
      <p:ext uri="{BB962C8B-B14F-4D97-AF65-F5344CB8AC3E}">
        <p14:creationId xmlns:p14="http://schemas.microsoft.com/office/powerpoint/2010/main" val="2664405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/>
          <p:cNvSpPr/>
          <p:nvPr/>
        </p:nvSpPr>
        <p:spPr>
          <a:xfrm rot="5400000">
            <a:off x="8267671" y="3370131"/>
            <a:ext cx="6858000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MX" noProof="0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 rot="5400000">
            <a:off x="7523375" y="2743540"/>
            <a:ext cx="6857433" cy="1371487"/>
          </a:xfrm>
          <a:prstGeom prst="rect">
            <a:avLst/>
          </a:prstGeom>
        </p:spPr>
      </p:pic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10266348" y="462249"/>
            <a:ext cx="1370886" cy="5714714"/>
          </a:xfrm>
        </p:spPr>
        <p:txBody>
          <a:bodyPr vert="eaVert"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MX" noProof="0" dirty="0"/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/>
          </p:nvPr>
        </p:nvSpPr>
        <p:spPr>
          <a:xfrm>
            <a:off x="378199" y="462249"/>
            <a:ext cx="9693088" cy="5714714"/>
          </a:xfrm>
        </p:spPr>
        <p:txBody>
          <a:bodyPr vert="eaVert"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MX" noProof="0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378199" y="6356350"/>
            <a:ext cx="1971947" cy="365125"/>
          </a:xfrm>
        </p:spPr>
        <p:txBody>
          <a:bodyPr rtlCol="0"/>
          <a:lstStyle>
            <a:lvl1pPr>
              <a:defRPr/>
            </a:lvl1pPr>
          </a:lstStyle>
          <a:p>
            <a:fld id="{5A93B8E3-7FEE-4377-A0D0-1248803941E4}" type="datetime1">
              <a:rPr lang="es-MX" smtClean="0"/>
              <a:pPr/>
              <a:t>18/05/2023</a:t>
            </a:fld>
            <a:endParaRPr lang="es-MX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2382374" y="6356350"/>
            <a:ext cx="5687786" cy="365125"/>
          </a:xfrm>
        </p:spPr>
        <p:txBody>
          <a:bodyPr rtlCol="0"/>
          <a:lstStyle/>
          <a:p>
            <a:pPr rtl="0"/>
            <a:endParaRPr lang="es-MX" noProof="0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8102389" y="6356350"/>
            <a:ext cx="1968898" cy="365125"/>
          </a:xfrm>
        </p:spPr>
        <p:txBody>
          <a:bodyPr rtlCol="0"/>
          <a:lstStyle/>
          <a:p>
            <a:pPr rtl="0"/>
            <a:fld id="{BD266BE7-899D-4075-917F-DBDE33B6B692}" type="slidenum">
              <a:rPr lang="es-MX" noProof="0" smtClean="0"/>
              <a:t>‹Nº›</a:t>
            </a:fld>
            <a:endParaRPr lang="es-MX" noProof="0" dirty="0"/>
          </a:p>
        </p:txBody>
      </p:sp>
    </p:spTree>
    <p:extLst>
      <p:ext uri="{BB962C8B-B14F-4D97-AF65-F5344CB8AC3E}">
        <p14:creationId xmlns:p14="http://schemas.microsoft.com/office/powerpoint/2010/main" val="3029411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MX" noProof="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MX" noProof="0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D6E13781-2DFE-4795-8944-05FD91CB3CEA}" type="datetime1">
              <a:rPr lang="es-MX" noProof="0" smtClean="0"/>
              <a:pPr/>
              <a:t>18/05/2023</a:t>
            </a:fld>
            <a:endParaRPr lang="es-MX" noProof="0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MX" noProof="0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D266BE7-899D-4075-917F-DBDE33B6B692}" type="slidenum">
              <a:rPr lang="es-MX" noProof="0" smtClean="0"/>
              <a:t>‹Nº›</a:t>
            </a:fld>
            <a:endParaRPr lang="es-MX" noProof="0" dirty="0"/>
          </a:p>
        </p:txBody>
      </p:sp>
    </p:spTree>
    <p:extLst>
      <p:ext uri="{BB962C8B-B14F-4D97-AF65-F5344CB8AC3E}">
        <p14:creationId xmlns:p14="http://schemas.microsoft.com/office/powerpoint/2010/main" val="5413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/>
          <p:cNvSpPr/>
          <p:nvPr/>
        </p:nvSpPr>
        <p:spPr>
          <a:xfrm>
            <a:off x="3502152" y="-20637"/>
            <a:ext cx="7315200" cy="434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MX" noProof="0" dirty="0"/>
          </a:p>
        </p:txBody>
      </p:sp>
      <p:sp>
        <p:nvSpPr>
          <p:cNvPr id="9" name="Rectángulo 8"/>
          <p:cNvSpPr/>
          <p:nvPr/>
        </p:nvSpPr>
        <p:spPr>
          <a:xfrm>
            <a:off x="3502152" y="4462272"/>
            <a:ext cx="7315200" cy="17190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MX" noProof="0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 bwMode="black">
          <a:xfrm>
            <a:off x="3838015" y="658346"/>
            <a:ext cx="6597464" cy="3664417"/>
          </a:xfrm>
        </p:spPr>
        <p:txBody>
          <a:bodyPr rtlCol="0" anchor="b">
            <a:normAutofit/>
          </a:bodyPr>
          <a:lstStyle>
            <a:lvl1pPr>
              <a:lnSpc>
                <a:spcPct val="90000"/>
              </a:lnSpc>
              <a:defRPr sz="5000" b="1">
                <a:solidFill>
                  <a:schemeClr val="tx1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MX" noProof="0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3838014" y="4589463"/>
            <a:ext cx="6597465" cy="1500187"/>
          </a:xfrm>
        </p:spPr>
        <p:txBody>
          <a:bodyPr rtlCol="0"/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504A9438-3560-40AF-8FE1-E28D75DE87AD}" type="datetime1">
              <a:rPr lang="es-MX" smtClean="0"/>
              <a:pPr/>
              <a:t>18/05/2023</a:t>
            </a:fld>
            <a:endParaRPr lang="es-MX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rtl="0"/>
            <a:endParaRPr lang="es-MX" noProof="0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rtl="0"/>
            <a:fld id="{BD266BE7-899D-4075-917F-DBDE33B6B692}" type="slidenum">
              <a:rPr lang="es-MX" noProof="0" smtClean="0"/>
              <a:pPr rtl="0"/>
              <a:t>‹Nº›</a:t>
            </a:fld>
            <a:endParaRPr lang="es-MX" noProof="0" dirty="0"/>
          </a:p>
        </p:txBody>
      </p:sp>
    </p:spTree>
    <p:extLst>
      <p:ext uri="{BB962C8B-B14F-4D97-AF65-F5344CB8AC3E}">
        <p14:creationId xmlns:p14="http://schemas.microsoft.com/office/powerpoint/2010/main" val="4282452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MX" noProof="0" dirty="0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1280160" y="2194560"/>
            <a:ext cx="4489704" cy="3986784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MX" noProof="0" dirty="0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415368" y="2194560"/>
            <a:ext cx="4493424" cy="3986784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MX" noProof="0" dirty="0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F0E5AE59-CC1C-4E0E-B93C-BC06D1935B7C}" type="datetime1">
              <a:rPr lang="es-MX" smtClean="0"/>
              <a:pPr/>
              <a:t>18/05/2023</a:t>
            </a:fld>
            <a:endParaRPr lang="es-MX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MX" noProof="0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D266BE7-899D-4075-917F-DBDE33B6B692}" type="slidenum">
              <a:rPr lang="es-MX" noProof="0" smtClean="0"/>
              <a:t>‹Nº›</a:t>
            </a:fld>
            <a:endParaRPr lang="es-MX" noProof="0" dirty="0"/>
          </a:p>
        </p:txBody>
      </p:sp>
    </p:spTree>
    <p:extLst>
      <p:ext uri="{BB962C8B-B14F-4D97-AF65-F5344CB8AC3E}">
        <p14:creationId xmlns:p14="http://schemas.microsoft.com/office/powerpoint/2010/main" val="3201040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MX" noProof="0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280160" y="1828456"/>
            <a:ext cx="4489704" cy="830695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1280160" y="2743194"/>
            <a:ext cx="4489704" cy="3433769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MX" noProof="0" dirty="0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419088" y="1828456"/>
            <a:ext cx="4489704" cy="830695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419088" y="2743194"/>
            <a:ext cx="4489704" cy="3433769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MX" noProof="0" dirty="0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C2827D5B-0910-4BD1-AD1A-65D2346E6E9E}" type="datetime1">
              <a:rPr lang="es-MX" smtClean="0"/>
              <a:pPr/>
              <a:t>18/05/2023</a:t>
            </a:fld>
            <a:endParaRPr lang="es-MX" dirty="0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MX" noProof="0" dirty="0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D266BE7-899D-4075-917F-DBDE33B6B692}" type="slidenum">
              <a:rPr lang="es-MX" noProof="0" smtClean="0"/>
              <a:t>‹Nº›</a:t>
            </a:fld>
            <a:endParaRPr lang="es-MX" noProof="0" dirty="0"/>
          </a:p>
        </p:txBody>
      </p:sp>
    </p:spTree>
    <p:extLst>
      <p:ext uri="{BB962C8B-B14F-4D97-AF65-F5344CB8AC3E}">
        <p14:creationId xmlns:p14="http://schemas.microsoft.com/office/powerpoint/2010/main" val="4261286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MX" noProof="0" dirty="0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7D11B509-11F7-43E5-97F9-DF3CEF11F6B8}" type="datetime1">
              <a:rPr lang="es-MX" smtClean="0"/>
              <a:pPr/>
              <a:t>18/05/2023</a:t>
            </a:fld>
            <a:endParaRPr lang="es-MX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MX" noProof="0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D266BE7-899D-4075-917F-DBDE33B6B692}" type="slidenum">
              <a:rPr lang="es-MX" noProof="0" smtClean="0"/>
              <a:t>‹Nº›</a:t>
            </a:fld>
            <a:endParaRPr lang="es-MX" noProof="0" dirty="0"/>
          </a:p>
        </p:txBody>
      </p:sp>
    </p:spTree>
    <p:extLst>
      <p:ext uri="{BB962C8B-B14F-4D97-AF65-F5344CB8AC3E}">
        <p14:creationId xmlns:p14="http://schemas.microsoft.com/office/powerpoint/2010/main" val="2641611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F9AF35CF-B5E9-4162-8755-ACF34315B1AB}" type="datetime1">
              <a:rPr lang="es-MX" smtClean="0"/>
              <a:pPr/>
              <a:t>18/05/2023</a:t>
            </a:fld>
            <a:endParaRPr lang="es-MX" dirty="0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MX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D266BE7-899D-4075-917F-DBDE33B6B692}" type="slidenum">
              <a:rPr lang="es-MX" noProof="0" smtClean="0"/>
              <a:t>‹Nº›</a:t>
            </a:fld>
            <a:endParaRPr lang="es-MX" noProof="0" dirty="0"/>
          </a:p>
        </p:txBody>
      </p:sp>
    </p:spTree>
    <p:extLst>
      <p:ext uri="{BB962C8B-B14F-4D97-AF65-F5344CB8AC3E}">
        <p14:creationId xmlns:p14="http://schemas.microsoft.com/office/powerpoint/2010/main" val="1830296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 anchor="ctr">
            <a:normAutofit/>
          </a:bodyPr>
          <a:lstStyle>
            <a:lvl1pPr>
              <a:defRPr sz="3000"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MX" noProof="0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half" idx="2"/>
          </p:nvPr>
        </p:nvSpPr>
        <p:spPr>
          <a:xfrm>
            <a:off x="1291818" y="2465294"/>
            <a:ext cx="3834874" cy="3711669"/>
          </a:xfrm>
        </p:spPr>
        <p:txBody>
          <a:bodyPr rtlCol="0">
            <a:normAutofit/>
          </a:bodyPr>
          <a:lstStyle>
            <a:lvl1pPr marL="0" indent="0">
              <a:spcBef>
                <a:spcPts val="1500"/>
              </a:spcBef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3" name="Marcador de contenido 3"/>
          <p:cNvSpPr>
            <a:spLocks noGrp="1"/>
          </p:cNvSpPr>
          <p:nvPr>
            <p:ph idx="1"/>
          </p:nvPr>
        </p:nvSpPr>
        <p:spPr>
          <a:xfrm>
            <a:off x="5518897" y="2465294"/>
            <a:ext cx="5174504" cy="3711669"/>
          </a:xfrm>
        </p:spPr>
        <p:txBody>
          <a:bodyPr rtlCol="0"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MX" noProof="0" dirty="0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19D091C2-FE78-440F-9CAF-345CD7A1A300}" type="datetime1">
              <a:rPr lang="es-MX" smtClean="0"/>
              <a:pPr/>
              <a:t>18/05/2023</a:t>
            </a:fld>
            <a:endParaRPr lang="es-MX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MX" noProof="0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D266BE7-899D-4075-917F-DBDE33B6B692}" type="slidenum">
              <a:rPr lang="es-MX" noProof="0" smtClean="0"/>
              <a:t>‹Nº›</a:t>
            </a:fld>
            <a:endParaRPr lang="es-MX" noProof="0" dirty="0"/>
          </a:p>
        </p:txBody>
      </p:sp>
    </p:spTree>
    <p:extLst>
      <p:ext uri="{BB962C8B-B14F-4D97-AF65-F5344CB8AC3E}">
        <p14:creationId xmlns:p14="http://schemas.microsoft.com/office/powerpoint/2010/main" val="3114742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 anchor="ctr">
            <a:normAutofit/>
          </a:bodyPr>
          <a:lstStyle>
            <a:lvl1pPr>
              <a:defRPr sz="3000"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MX" noProof="0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291819" y="2465293"/>
            <a:ext cx="3834874" cy="3711669"/>
          </a:xfrm>
        </p:spPr>
        <p:txBody>
          <a:bodyPr rtlCol="0">
            <a:normAutofit/>
          </a:bodyPr>
          <a:lstStyle>
            <a:lvl1pPr marL="0" indent="0"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3" name="Marcador de posición de imagen 2" descr="Marcador de posición vacío para agregar una imagen. Haz clic en el marcador de posición y selecciona la imagen que desees agregar"/>
          <p:cNvSpPr>
            <a:spLocks noGrp="1"/>
          </p:cNvSpPr>
          <p:nvPr>
            <p:ph type="pic" idx="1"/>
          </p:nvPr>
        </p:nvSpPr>
        <p:spPr>
          <a:xfrm>
            <a:off x="5518896" y="1828456"/>
            <a:ext cx="5389895" cy="5029544"/>
          </a:xfrm>
        </p:spPr>
        <p:txBody>
          <a:bodyPr tIns="1371600" rtlCol="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s-ES" noProof="0"/>
              <a:t>Haga clic en el icono para agregar una imagen</a:t>
            </a:r>
            <a:endParaRPr lang="es-MX" noProof="0" dirty="0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D033A126-2F46-46BA-AC60-47D21A1142F7}" type="datetime1">
              <a:rPr lang="es-MX" noProof="0" smtClean="0"/>
              <a:pPr/>
              <a:t>18/05/2023</a:t>
            </a:fld>
            <a:endParaRPr lang="es-MX" noProof="0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MX" noProof="0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D266BE7-899D-4075-917F-DBDE33B6B692}" type="slidenum">
              <a:rPr lang="es-MX" noProof="0" smtClean="0"/>
              <a:t>‹Nº›</a:t>
            </a:fld>
            <a:endParaRPr lang="es-MX" noProof="0" dirty="0"/>
          </a:p>
        </p:txBody>
      </p:sp>
    </p:spTree>
    <p:extLst>
      <p:ext uri="{BB962C8B-B14F-4D97-AF65-F5344CB8AC3E}">
        <p14:creationId xmlns:p14="http://schemas.microsoft.com/office/powerpoint/2010/main" val="4161366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/>
          <p:cNvSpPr/>
          <p:nvPr/>
        </p:nvSpPr>
        <p:spPr>
          <a:xfrm>
            <a:off x="0" y="347472"/>
            <a:ext cx="12188952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MX" noProof="0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0" y="457200"/>
            <a:ext cx="12188952" cy="1371257"/>
          </a:xfrm>
          <a:prstGeom prst="rect">
            <a:avLst/>
          </a:prstGeom>
        </p:spPr>
      </p:pic>
      <p:sp>
        <p:nvSpPr>
          <p:cNvPr id="2" name="Marcador de título 1"/>
          <p:cNvSpPr>
            <a:spLocks noGrp="1"/>
          </p:cNvSpPr>
          <p:nvPr>
            <p:ph type="title"/>
          </p:nvPr>
        </p:nvSpPr>
        <p:spPr bwMode="black">
          <a:xfrm>
            <a:off x="1280160" y="466343"/>
            <a:ext cx="9628632" cy="1362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s-MX" noProof="0" dirty="0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280160" y="2190749"/>
            <a:ext cx="9628632" cy="39862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s-MX" noProof="0" dirty="0"/>
              <a:t>Haga clic para modificar los estilos de texto del patrón</a:t>
            </a:r>
          </a:p>
          <a:p>
            <a:pPr lvl="1" rtl="0"/>
            <a:r>
              <a:rPr lang="es-MX" noProof="0" dirty="0"/>
              <a:t>Segundo nivel</a:t>
            </a:r>
          </a:p>
          <a:p>
            <a:pPr lvl="2" rtl="0"/>
            <a:r>
              <a:rPr lang="es-MX" noProof="0" dirty="0"/>
              <a:t>Tercer nivel</a:t>
            </a:r>
          </a:p>
          <a:p>
            <a:pPr lvl="3" rtl="0"/>
            <a:r>
              <a:rPr lang="es-MX" noProof="0" dirty="0"/>
              <a:t>Cuarto nivel</a:t>
            </a:r>
          </a:p>
          <a:p>
            <a:pPr lvl="4" rtl="0"/>
            <a:r>
              <a:rPr lang="es-MX" noProof="0" dirty="0"/>
              <a:t>Quinto nivel</a:t>
            </a:r>
          </a:p>
          <a:p>
            <a:pPr lvl="5" rtl="0"/>
            <a:r>
              <a:rPr lang="es-MX" noProof="0" dirty="0"/>
              <a:t>Sexto</a:t>
            </a:r>
          </a:p>
          <a:p>
            <a:pPr lvl="6" rtl="0"/>
            <a:r>
              <a:rPr lang="es-MX" noProof="0" dirty="0"/>
              <a:t>Séptimo</a:t>
            </a:r>
          </a:p>
          <a:p>
            <a:pPr lvl="7" rtl="0"/>
            <a:r>
              <a:rPr lang="es-MX" noProof="0" dirty="0"/>
              <a:t>Octavo</a:t>
            </a:r>
          </a:p>
          <a:p>
            <a:pPr lvl="8" rtl="0"/>
            <a:r>
              <a:rPr lang="es-MX" noProof="0" dirty="0"/>
              <a:t>Noveno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1280160" y="6356350"/>
            <a:ext cx="19719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/>
                </a:solidFill>
              </a:defRPr>
            </a:lvl1pPr>
          </a:lstStyle>
          <a:p>
            <a:fld id="{A39341E7-0B39-4DE8-9796-CE902B2EC80E}" type="datetime1">
              <a:rPr lang="es-MX" smtClean="0"/>
              <a:pPr/>
              <a:t>18/05/2023</a:t>
            </a:fld>
            <a:endParaRPr lang="es-MX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3252107" y="6356350"/>
            <a:ext cx="56877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/>
                </a:solidFill>
              </a:defRPr>
            </a:lvl1pPr>
          </a:lstStyle>
          <a:p>
            <a:pPr rtl="0"/>
            <a:endParaRPr lang="es-MX" noProof="0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939894" y="6356350"/>
            <a:ext cx="19688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/>
                </a:solidFill>
              </a:defRPr>
            </a:lvl1pPr>
          </a:lstStyle>
          <a:p>
            <a:pPr rtl="0"/>
            <a:fld id="{BD266BE7-899D-4075-917F-DBDE33B6B692}" type="slidenum">
              <a:rPr lang="es-MX" noProof="0" smtClean="0"/>
              <a:pPr rtl="0"/>
              <a:t>‹Nº›</a:t>
            </a:fld>
            <a:endParaRPr lang="es-MX" noProof="0" dirty="0"/>
          </a:p>
        </p:txBody>
      </p:sp>
    </p:spTree>
    <p:extLst>
      <p:ext uri="{BB962C8B-B14F-4D97-AF65-F5344CB8AC3E}">
        <p14:creationId xmlns:p14="http://schemas.microsoft.com/office/powerpoint/2010/main" val="2871921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5000"/>
        </a:lnSpc>
        <a:spcBef>
          <a:spcPct val="0"/>
        </a:spcBef>
        <a:buNone/>
        <a:defRPr sz="30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500"/>
        </a:spcBef>
        <a:buFont typeface="Wingdings" panose="05000000000000000000" pitchFamily="2" charset="2"/>
        <a:buChar char="§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5.svg"/><Relationship Id="rId4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37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37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es-MX" dirty="0"/>
              <a:t>Leyes de movimiento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es-MX" dirty="0"/>
              <a:t>Física 1</a:t>
            </a:r>
          </a:p>
        </p:txBody>
      </p:sp>
    </p:spTree>
    <p:extLst>
      <p:ext uri="{BB962C8B-B14F-4D97-AF65-F5344CB8AC3E}">
        <p14:creationId xmlns:p14="http://schemas.microsoft.com/office/powerpoint/2010/main" val="1732698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es-MX" sz="5400" dirty="0">
                <a:solidFill>
                  <a:schemeClr val="bg2"/>
                </a:solidFill>
              </a:rPr>
              <a:t>Fuerza de tensión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A49312C-697D-28E9-4EA7-9D060DC837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09832" y="2190749"/>
            <a:ext cx="10027202" cy="335192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s-MX" sz="4000" dirty="0">
                <a:solidFill>
                  <a:schemeClr val="tx2"/>
                </a:solidFill>
              </a:rPr>
              <a:t>Es aquella fuerza de tirón ejercida sobre un objeto por una cuerda, un cordón, etc.</a:t>
            </a:r>
          </a:p>
        </p:txBody>
      </p:sp>
      <p:pic>
        <p:nvPicPr>
          <p:cNvPr id="6" name="Imagen 5" descr="Diagrama&#10;&#10;Descripción generada automáticamente">
            <a:extLst>
              <a:ext uri="{FF2B5EF4-FFF2-40B4-BE49-F238E27FC236}">
                <a16:creationId xmlns:a16="http://schemas.microsoft.com/office/drawing/2014/main" id="{7016D395-6BF7-6093-FDAF-943B3351E8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4735" y="3731429"/>
            <a:ext cx="4462530" cy="2882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892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80160" y="466343"/>
            <a:ext cx="9628632" cy="1362113"/>
          </a:xfrm>
        </p:spPr>
        <p:txBody>
          <a:bodyPr rtlCol="0" anchor="ctr">
            <a:normAutofit/>
          </a:bodyPr>
          <a:lstStyle/>
          <a:p>
            <a:pPr rtl="0"/>
            <a:r>
              <a:rPr lang="es-MX" sz="5400" dirty="0">
                <a:solidFill>
                  <a:schemeClr val="bg2"/>
                </a:solidFill>
              </a:rPr>
              <a:t>Fuerzas de largo alcance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A49312C-697D-28E9-4EA7-9D060DC837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90292" y="3003545"/>
            <a:ext cx="4523157" cy="37116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MX" sz="4000" dirty="0">
                <a:solidFill>
                  <a:schemeClr val="tx2"/>
                </a:solidFill>
              </a:rPr>
              <a:t>Son aquellas fuerzas que actúan aunque los cuerpos estén separados.</a:t>
            </a:r>
          </a:p>
        </p:txBody>
      </p:sp>
      <p:pic>
        <p:nvPicPr>
          <p:cNvPr id="5" name="Imagen 4" descr="Imagen que contiene tabla, botella, agua, plástico&#10;&#10;Descripción generada automáticamente">
            <a:extLst>
              <a:ext uri="{FF2B5EF4-FFF2-40B4-BE49-F238E27FC236}">
                <a16:creationId xmlns:a16="http://schemas.microsoft.com/office/drawing/2014/main" id="{1103089D-E2BE-EB69-4FBF-C41484638BA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214" b="-2"/>
          <a:stretch/>
        </p:blipFill>
        <p:spPr>
          <a:xfrm>
            <a:off x="6278552" y="2437159"/>
            <a:ext cx="5174504" cy="371166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740433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80160" y="466343"/>
            <a:ext cx="9628632" cy="1362113"/>
          </a:xfrm>
        </p:spPr>
        <p:txBody>
          <a:bodyPr rtlCol="0" anchor="ctr">
            <a:normAutofit/>
          </a:bodyPr>
          <a:lstStyle/>
          <a:p>
            <a:pPr rtl="0"/>
            <a:r>
              <a:rPr lang="es-MX" sz="5400" dirty="0">
                <a:solidFill>
                  <a:schemeClr val="bg2"/>
                </a:solidFill>
              </a:rPr>
              <a:t>Representación de la fuerza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A49312C-697D-28E9-4EA7-9D060DC837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90292" y="3003545"/>
            <a:ext cx="9835726" cy="37116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MX" sz="4000" dirty="0">
                <a:solidFill>
                  <a:schemeClr val="tx2"/>
                </a:solidFill>
              </a:rPr>
              <a:t>Para describir una fuerza vectorial debemos indicar su dirección de acción y su magnitud, la cantidad que describe “cuánto” o “qué tan tanto” la fuerza empuja o tira.</a:t>
            </a:r>
          </a:p>
        </p:txBody>
      </p:sp>
    </p:spTree>
    <p:extLst>
      <p:ext uri="{BB962C8B-B14F-4D97-AF65-F5344CB8AC3E}">
        <p14:creationId xmlns:p14="http://schemas.microsoft.com/office/powerpoint/2010/main" val="3711301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80160" y="466343"/>
            <a:ext cx="9628632" cy="1362113"/>
          </a:xfrm>
        </p:spPr>
        <p:txBody>
          <a:bodyPr rtlCol="0" anchor="ctr">
            <a:normAutofit/>
          </a:bodyPr>
          <a:lstStyle/>
          <a:p>
            <a:pPr rtl="0"/>
            <a:r>
              <a:rPr lang="es-MX" sz="5400" dirty="0">
                <a:solidFill>
                  <a:schemeClr val="bg2"/>
                </a:solidFill>
              </a:rPr>
              <a:t>Unidad de medida de la fuerza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A49312C-697D-28E9-4EA7-9D060DC837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90292" y="3003545"/>
            <a:ext cx="9835726" cy="37116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MX" sz="4000" dirty="0">
                <a:solidFill>
                  <a:schemeClr val="tx2"/>
                </a:solidFill>
              </a:rPr>
              <a:t>La unidad del Sistema Internacional que mide la magnitud de fuerza es el </a:t>
            </a:r>
            <a:r>
              <a:rPr lang="es-MX" sz="4000" b="1" dirty="0">
                <a:solidFill>
                  <a:schemeClr val="tx2"/>
                </a:solidFill>
              </a:rPr>
              <a:t>newton</a:t>
            </a:r>
            <a:r>
              <a:rPr lang="es-MX" sz="4000" dirty="0">
                <a:solidFill>
                  <a:schemeClr val="tx2"/>
                </a:solidFill>
              </a:rPr>
              <a:t>, que se abrevia N.</a:t>
            </a:r>
          </a:p>
        </p:txBody>
      </p:sp>
    </p:spTree>
    <p:extLst>
      <p:ext uri="{BB962C8B-B14F-4D97-AF65-F5344CB8AC3E}">
        <p14:creationId xmlns:p14="http://schemas.microsoft.com/office/powerpoint/2010/main" val="3231241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80160" y="466343"/>
            <a:ext cx="9628632" cy="1362113"/>
          </a:xfrm>
        </p:spPr>
        <p:txBody>
          <a:bodyPr rtlCol="0" anchor="ctr">
            <a:normAutofit/>
          </a:bodyPr>
          <a:lstStyle/>
          <a:p>
            <a:pPr rtl="0"/>
            <a:r>
              <a:rPr lang="es-MX" sz="5400" dirty="0">
                <a:solidFill>
                  <a:schemeClr val="bg2"/>
                </a:solidFill>
              </a:rPr>
              <a:t>Más de una fuerza actuando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A49312C-697D-28E9-4EA7-9D060DC837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43178" y="2679988"/>
            <a:ext cx="9835726" cy="37116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MX" sz="4000" dirty="0">
                <a:solidFill>
                  <a:schemeClr val="tx2"/>
                </a:solidFill>
              </a:rPr>
              <a:t>Los experimentos muestran que si dos fuerzas y actúan al mismo tiempo en un punto </a:t>
            </a:r>
            <a:r>
              <a:rPr lang="es-MX" sz="4000" b="1" dirty="0">
                <a:solidFill>
                  <a:schemeClr val="tx2"/>
                </a:solidFill>
              </a:rPr>
              <a:t>A</a:t>
            </a:r>
            <a:r>
              <a:rPr lang="es-MX" sz="4000" dirty="0">
                <a:solidFill>
                  <a:schemeClr val="tx2"/>
                </a:solidFill>
              </a:rPr>
              <a:t> de un cuerpo, el efecto sobre el movimiento del cuerpo es igual al de una sola fuerza igual a la suma vectorial de las fuerzas originales.</a:t>
            </a:r>
          </a:p>
        </p:txBody>
      </p:sp>
    </p:spTree>
    <p:extLst>
      <p:ext uri="{BB962C8B-B14F-4D97-AF65-F5344CB8AC3E}">
        <p14:creationId xmlns:p14="http://schemas.microsoft.com/office/powerpoint/2010/main" val="2018936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80160" y="466343"/>
            <a:ext cx="9628632" cy="1362113"/>
          </a:xfrm>
        </p:spPr>
        <p:txBody>
          <a:bodyPr rtlCol="0" anchor="ctr">
            <a:normAutofit/>
          </a:bodyPr>
          <a:lstStyle/>
          <a:p>
            <a:pPr rtl="0"/>
            <a:r>
              <a:rPr lang="es-MX" sz="5400" dirty="0">
                <a:solidFill>
                  <a:schemeClr val="bg2"/>
                </a:solidFill>
              </a:rPr>
              <a:t>Más de una fuerza actuando</a:t>
            </a:r>
          </a:p>
        </p:txBody>
      </p:sp>
      <p:pic>
        <p:nvPicPr>
          <p:cNvPr id="7" name="Imagen 6" descr="Gráfico&#10;&#10;Descripción generada automáticamente">
            <a:extLst>
              <a:ext uri="{FF2B5EF4-FFF2-40B4-BE49-F238E27FC236}">
                <a16:creationId xmlns:a16="http://schemas.microsoft.com/office/drawing/2014/main" id="{8867EB9A-B63F-2FCC-A6AF-83792F312B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6610" y="3121177"/>
            <a:ext cx="5523862" cy="3399300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42DAF152-E774-92DD-ED0A-F49EDAB46590}"/>
              </a:ext>
            </a:extLst>
          </p:cNvPr>
          <p:cNvSpPr txBox="1"/>
          <p:nvPr/>
        </p:nvSpPr>
        <p:spPr>
          <a:xfrm>
            <a:off x="259573" y="2036897"/>
            <a:ext cx="67741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3600" dirty="0">
                <a:solidFill>
                  <a:schemeClr val="tx2"/>
                </a:solidFill>
              </a:rPr>
              <a:t>El vector      es el vector resultante.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F41C506D-58E4-D7F1-E779-669ECA63358C}"/>
                  </a:ext>
                </a:extLst>
              </p:cNvPr>
              <p:cNvSpPr txBox="1"/>
              <p:nvPr/>
            </p:nvSpPr>
            <p:spPr>
              <a:xfrm>
                <a:off x="1997612" y="1977056"/>
                <a:ext cx="457433" cy="6902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s-MX" sz="4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MX" sz="40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acc>
                    </m:oMath>
                  </m:oMathPara>
                </a14:m>
                <a:endParaRPr lang="es-MX" sz="4000" dirty="0"/>
              </a:p>
            </p:txBody>
          </p:sp>
        </mc:Choice>
        <mc:Fallback xmlns=""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F41C506D-58E4-D7F1-E779-669ECA6335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7612" y="1977056"/>
                <a:ext cx="457433" cy="6902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30849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80160" y="466343"/>
            <a:ext cx="9628632" cy="1362113"/>
          </a:xfrm>
        </p:spPr>
        <p:txBody>
          <a:bodyPr rtlCol="0" anchor="ctr">
            <a:normAutofit/>
          </a:bodyPr>
          <a:lstStyle/>
          <a:p>
            <a:pPr rtl="0"/>
            <a:r>
              <a:rPr lang="es-MX" sz="5400" dirty="0">
                <a:solidFill>
                  <a:schemeClr val="bg2"/>
                </a:solidFill>
              </a:rPr>
              <a:t>Más de una fuerza actuando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A49312C-697D-28E9-4EA7-9D060DC837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73066" y="2440838"/>
            <a:ext cx="9835726" cy="3711669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s-MX" sz="4000" dirty="0">
                <a:solidFill>
                  <a:schemeClr val="tx2"/>
                </a:solidFill>
              </a:rPr>
              <a:t>En general, el efecto de cualquier cantidad de fuerzas aplicadas a un punto de un cuerpo es el mismo de una sola fuerza igual a la suma vectorial de las fuerzas. </a:t>
            </a:r>
          </a:p>
          <a:p>
            <a:pPr marL="0" indent="0">
              <a:buNone/>
            </a:pPr>
            <a:endParaRPr lang="es-MX" sz="4000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s-MX" sz="4000" dirty="0">
                <a:solidFill>
                  <a:schemeClr val="tx2"/>
                </a:solidFill>
              </a:rPr>
              <a:t>Éste es el importante </a:t>
            </a:r>
            <a:r>
              <a:rPr lang="es-MX" sz="4000" b="1" dirty="0">
                <a:solidFill>
                  <a:srgbClr val="0070C0"/>
                </a:solidFill>
              </a:rPr>
              <a:t>principio de superposición</a:t>
            </a:r>
            <a:r>
              <a:rPr lang="es-MX" sz="4000" dirty="0">
                <a:solidFill>
                  <a:schemeClr val="tx2"/>
                </a:solidFill>
              </a:rPr>
              <a:t> de fuerzas.</a:t>
            </a:r>
          </a:p>
        </p:txBody>
      </p:sp>
    </p:spTree>
    <p:extLst>
      <p:ext uri="{BB962C8B-B14F-4D97-AF65-F5344CB8AC3E}">
        <p14:creationId xmlns:p14="http://schemas.microsoft.com/office/powerpoint/2010/main" val="3147133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80160" y="466343"/>
            <a:ext cx="9628632" cy="1362113"/>
          </a:xfrm>
        </p:spPr>
        <p:txBody>
          <a:bodyPr rtlCol="0" anchor="ctr">
            <a:normAutofit/>
          </a:bodyPr>
          <a:lstStyle/>
          <a:p>
            <a:pPr rtl="0"/>
            <a:r>
              <a:rPr lang="es-MX" sz="5400" dirty="0">
                <a:solidFill>
                  <a:schemeClr val="bg2"/>
                </a:solidFill>
              </a:rPr>
              <a:t>Componentes de una fuerza</a:t>
            </a:r>
          </a:p>
        </p:txBody>
      </p:sp>
      <p:pic>
        <p:nvPicPr>
          <p:cNvPr id="7" name="Imagen 6" descr="Diagrama&#10;&#10;Descripción generada automáticamente">
            <a:extLst>
              <a:ext uri="{FF2B5EF4-FFF2-40B4-BE49-F238E27FC236}">
                <a16:creationId xmlns:a16="http://schemas.microsoft.com/office/drawing/2014/main" id="{47A0E9F0-D9CE-9F86-0DD0-CCA5B9D0AF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160" y="2487778"/>
            <a:ext cx="5046898" cy="367176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B3BF5673-3975-FB05-F045-6C67A039CE83}"/>
                  </a:ext>
                </a:extLst>
              </p:cNvPr>
              <p:cNvSpPr txBox="1"/>
              <p:nvPr/>
            </p:nvSpPr>
            <p:spPr>
              <a:xfrm>
                <a:off x="7048027" y="3281289"/>
                <a:ext cx="3259418" cy="20847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MX" sz="440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sz="4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s-MX" sz="4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s-MX" sz="4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MX" sz="4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s-MX" sz="4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func>
                        <m:funcPr>
                          <m:ctrlPr>
                            <a:rPr lang="es-MX" sz="4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s-MX" sz="4400" b="0" i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s-MX" sz="4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s-MX" sz="4400" b="0" dirty="0">
                  <a:solidFill>
                    <a:schemeClr val="tx2"/>
                  </a:solidFill>
                </a:endParaRPr>
              </a:p>
              <a:p>
                <a:endParaRPr lang="es-MX" sz="4400" dirty="0">
                  <a:solidFill>
                    <a:schemeClr val="tx2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MX" sz="440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sz="4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s-MX" sz="4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s-MX" sz="4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MX" sz="4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s-MX" sz="4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func>
                        <m:funcPr>
                          <m:ctrlPr>
                            <a:rPr lang="es-MX" sz="4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s-MX" sz="4400" b="0" i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s-MX" sz="4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s-MX" sz="44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B3BF5673-3975-FB05-F045-6C67A039CE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8027" y="3281289"/>
                <a:ext cx="3259418" cy="208473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96161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80160" y="466343"/>
            <a:ext cx="9628632" cy="1362113"/>
          </a:xfrm>
        </p:spPr>
        <p:txBody>
          <a:bodyPr rtlCol="0" anchor="ctr">
            <a:normAutofit/>
          </a:bodyPr>
          <a:lstStyle/>
          <a:p>
            <a:pPr rtl="0"/>
            <a:r>
              <a:rPr lang="es-MX" sz="5400" dirty="0">
                <a:solidFill>
                  <a:schemeClr val="bg2"/>
                </a:solidFill>
              </a:rPr>
              <a:t>Componentes de una fuerza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B3BF5673-3975-FB05-F045-6C67A039CE83}"/>
                  </a:ext>
                </a:extLst>
              </p:cNvPr>
              <p:cNvSpPr txBox="1"/>
              <p:nvPr/>
            </p:nvSpPr>
            <p:spPr>
              <a:xfrm>
                <a:off x="9396896" y="2773307"/>
                <a:ext cx="765787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sz="44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s-MX" sz="4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sz="44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s-MX" sz="4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s-MX" sz="4400" dirty="0"/>
              </a:p>
            </p:txBody>
          </p:sp>
        </mc:Choice>
        <mc:Fallback xmlns=""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B3BF5673-3975-FB05-F045-6C67A039CE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96896" y="2773307"/>
                <a:ext cx="765787" cy="67710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agen 3" descr="Diagrama&#10;&#10;Descripción generada automáticamente">
            <a:extLst>
              <a:ext uri="{FF2B5EF4-FFF2-40B4-BE49-F238E27FC236}">
                <a16:creationId xmlns:a16="http://schemas.microsoft.com/office/drawing/2014/main" id="{040D057F-A151-2EA1-BF1A-C05473F808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467" y="2366003"/>
            <a:ext cx="4870518" cy="3785166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42D24700-D0BE-7E13-D7AE-BBD9DE32CAA0}"/>
              </a:ext>
            </a:extLst>
          </p:cNvPr>
          <p:cNvSpPr txBox="1"/>
          <p:nvPr/>
        </p:nvSpPr>
        <p:spPr>
          <a:xfrm>
            <a:off x="5785836" y="2851039"/>
            <a:ext cx="569054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000" dirty="0">
                <a:solidFill>
                  <a:schemeClr val="tx2"/>
                </a:solidFill>
              </a:rPr>
              <a:t>Las componentes       y    tienen juntas el mismo efecto que la fuerza original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uadroTexto 5">
                <a:extLst>
                  <a:ext uri="{FF2B5EF4-FFF2-40B4-BE49-F238E27FC236}">
                    <a16:creationId xmlns:a16="http://schemas.microsoft.com/office/drawing/2014/main" id="{01128A0B-E404-FD05-60E3-E19D6EC18B2E}"/>
                  </a:ext>
                </a:extLst>
              </p:cNvPr>
              <p:cNvSpPr txBox="1"/>
              <p:nvPr/>
            </p:nvSpPr>
            <p:spPr>
              <a:xfrm>
                <a:off x="10428304" y="2807974"/>
                <a:ext cx="782457" cy="7305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sz="44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s-MX" sz="4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sz="44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s-MX" sz="4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s-MX" sz="4400" dirty="0"/>
              </a:p>
            </p:txBody>
          </p:sp>
        </mc:Choice>
        <mc:Fallback xmlns="">
          <p:sp>
            <p:nvSpPr>
              <p:cNvPr id="6" name="CuadroTexto 5">
                <a:extLst>
                  <a:ext uri="{FF2B5EF4-FFF2-40B4-BE49-F238E27FC236}">
                    <a16:creationId xmlns:a16="http://schemas.microsoft.com/office/drawing/2014/main" id="{01128A0B-E404-FD05-60E3-E19D6EC18B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28304" y="2807974"/>
                <a:ext cx="782457" cy="73052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E889C684-9A88-E6BD-40C8-4DC5BDB3DB7D}"/>
                  </a:ext>
                </a:extLst>
              </p:cNvPr>
              <p:cNvSpPr txBox="1"/>
              <p:nvPr/>
            </p:nvSpPr>
            <p:spPr>
              <a:xfrm>
                <a:off x="7504675" y="4646274"/>
                <a:ext cx="619978" cy="7593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sz="4400" b="0" i="1" smtClean="0">
                          <a:latin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⃗"/>
                          <m:ctrlPr>
                            <a:rPr lang="es-MX" sz="4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MX" sz="44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</m:acc>
                    </m:oMath>
                  </m:oMathPara>
                </a14:m>
                <a:endParaRPr lang="es-MX" sz="4400" dirty="0"/>
              </a:p>
            </p:txBody>
          </p:sp>
        </mc:Choice>
        <mc:Fallback xmlns=""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E889C684-9A88-E6BD-40C8-4DC5BDB3DB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4675" y="4646274"/>
                <a:ext cx="619978" cy="7593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4C22FB69-B50F-A6AD-4461-8DA47C86C21B}"/>
                  </a:ext>
                </a:extLst>
              </p:cNvPr>
              <p:cNvSpPr txBox="1"/>
              <p:nvPr/>
            </p:nvSpPr>
            <p:spPr>
              <a:xfrm>
                <a:off x="7021522" y="5812615"/>
                <a:ext cx="765787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sz="44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s-MX" sz="4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sz="44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s-MX" sz="4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s-MX" sz="4400" dirty="0"/>
              </a:p>
            </p:txBody>
          </p:sp>
        </mc:Choice>
        <mc:Fallback xmlns=""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4C22FB69-B50F-A6AD-4461-8DA47C86C2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1522" y="5812615"/>
                <a:ext cx="765787" cy="67710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7300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80160" y="466343"/>
            <a:ext cx="9628632" cy="1362113"/>
          </a:xfrm>
        </p:spPr>
        <p:txBody>
          <a:bodyPr rtlCol="0" anchor="ctr">
            <a:normAutofit/>
          </a:bodyPr>
          <a:lstStyle/>
          <a:p>
            <a:pPr rtl="0"/>
            <a:r>
              <a:rPr lang="es-MX" sz="5400" dirty="0">
                <a:solidFill>
                  <a:schemeClr val="bg2"/>
                </a:solidFill>
              </a:rPr>
              <a:t>Para las operaciones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42D24700-D0BE-7E13-D7AE-BBD9DE32CAA0}"/>
              </a:ext>
            </a:extLst>
          </p:cNvPr>
          <p:cNvSpPr txBox="1"/>
          <p:nvPr/>
        </p:nvSpPr>
        <p:spPr>
          <a:xfrm>
            <a:off x="404035" y="2991010"/>
            <a:ext cx="636547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000" dirty="0">
                <a:solidFill>
                  <a:schemeClr val="tx2"/>
                </a:solidFill>
              </a:rPr>
              <a:t>Para el cálculo de las componentes, será necesario el uso de la calculadora científica.</a:t>
            </a:r>
          </a:p>
        </p:txBody>
      </p:sp>
      <p:pic>
        <p:nvPicPr>
          <p:cNvPr id="7" name="Imagen 6" descr="Una calculadora negra con letras blancas&#10;&#10;Descripción generada automáticamente con confianza media">
            <a:extLst>
              <a:ext uri="{FF2B5EF4-FFF2-40B4-BE49-F238E27FC236}">
                <a16:creationId xmlns:a16="http://schemas.microsoft.com/office/drawing/2014/main" id="{CBEA1E10-7015-1616-55EE-D5D870C9F3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0621" y="2237935"/>
            <a:ext cx="3703027" cy="3703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532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es-MX" sz="5400" dirty="0">
                <a:solidFill>
                  <a:schemeClr val="bg2"/>
                </a:solidFill>
              </a:rPr>
              <a:t>Temas a revisar</a:t>
            </a:r>
          </a:p>
        </p:txBody>
      </p:sp>
      <p:sp>
        <p:nvSpPr>
          <p:cNvPr id="14" name="Marcador de contenido 2"/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 rtl="0"/>
            <a:r>
              <a:rPr lang="es-MX" sz="4000" dirty="0">
                <a:solidFill>
                  <a:schemeClr val="tx2"/>
                </a:solidFill>
              </a:rPr>
              <a:t> Concepto de Fuerza.</a:t>
            </a:r>
          </a:p>
          <a:p>
            <a:pPr rtl="0"/>
            <a:r>
              <a:rPr lang="es-MX" sz="4000" dirty="0">
                <a:solidFill>
                  <a:schemeClr val="tx2"/>
                </a:solidFill>
              </a:rPr>
              <a:t> Tipos de fuerza</a:t>
            </a:r>
          </a:p>
          <a:p>
            <a:pPr rtl="0"/>
            <a:r>
              <a:rPr lang="es-MX" sz="4000" dirty="0">
                <a:solidFill>
                  <a:schemeClr val="tx2"/>
                </a:solidFill>
              </a:rPr>
              <a:t> Vector resultante</a:t>
            </a:r>
          </a:p>
          <a:p>
            <a:pPr rtl="0"/>
            <a:r>
              <a:rPr lang="es-MX" sz="4000" dirty="0">
                <a:solidFill>
                  <a:schemeClr val="tx2"/>
                </a:solidFill>
              </a:rPr>
              <a:t> Cálculo del vector resultante, magnitud y dirección.</a:t>
            </a:r>
          </a:p>
        </p:txBody>
      </p:sp>
    </p:spTree>
    <p:extLst>
      <p:ext uri="{BB962C8B-B14F-4D97-AF65-F5344CB8AC3E}">
        <p14:creationId xmlns:p14="http://schemas.microsoft.com/office/powerpoint/2010/main" val="1440355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80160" y="466343"/>
            <a:ext cx="9628632" cy="1362113"/>
          </a:xfrm>
        </p:spPr>
        <p:txBody>
          <a:bodyPr rtlCol="0" anchor="ctr">
            <a:normAutofit fontScale="90000"/>
          </a:bodyPr>
          <a:lstStyle/>
          <a:p>
            <a:pPr rtl="0"/>
            <a:r>
              <a:rPr lang="es-MX" sz="5400" dirty="0">
                <a:solidFill>
                  <a:schemeClr val="bg2"/>
                </a:solidFill>
              </a:rPr>
              <a:t>Ejercicio componentes de una fuerza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E889C684-9A88-E6BD-40C8-4DC5BDB3DB7D}"/>
                  </a:ext>
                </a:extLst>
              </p:cNvPr>
              <p:cNvSpPr txBox="1"/>
              <p:nvPr/>
            </p:nvSpPr>
            <p:spPr>
              <a:xfrm>
                <a:off x="7504675" y="4646274"/>
                <a:ext cx="253274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sz="4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s-MX" sz="4400" dirty="0"/>
              </a:p>
            </p:txBody>
          </p:sp>
        </mc:Choice>
        <mc:Fallback xmlns=""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E889C684-9A88-E6BD-40C8-4DC5BDB3DB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4675" y="4646274"/>
                <a:ext cx="253274" cy="67710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uadroTexto 2">
            <a:extLst>
              <a:ext uri="{FF2B5EF4-FFF2-40B4-BE49-F238E27FC236}">
                <a16:creationId xmlns:a16="http://schemas.microsoft.com/office/drawing/2014/main" id="{46A0E4D6-2036-1F16-0CCB-90933EDD0D30}"/>
              </a:ext>
            </a:extLst>
          </p:cNvPr>
          <p:cNvSpPr txBox="1"/>
          <p:nvPr/>
        </p:nvSpPr>
        <p:spPr>
          <a:xfrm>
            <a:off x="534627" y="1982450"/>
            <a:ext cx="1078980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400" dirty="0">
                <a:solidFill>
                  <a:schemeClr val="tx2"/>
                </a:solidFill>
              </a:rPr>
              <a:t>Calcula las componentes del siguiente vector que representa una fuerza.</a:t>
            </a:r>
          </a:p>
        </p:txBody>
      </p:sp>
      <p:pic>
        <p:nvPicPr>
          <p:cNvPr id="17" name="Imagen 16" descr="Imagen que contiene objeto, antena&#10;&#10;Descripción generada automáticamente">
            <a:extLst>
              <a:ext uri="{FF2B5EF4-FFF2-40B4-BE49-F238E27FC236}">
                <a16:creationId xmlns:a16="http://schemas.microsoft.com/office/drawing/2014/main" id="{66263714-DC3D-5638-89AC-9BFB6992C6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9546" y="3349305"/>
            <a:ext cx="5025130" cy="3660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521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80160" y="466343"/>
            <a:ext cx="9628632" cy="1362113"/>
          </a:xfrm>
        </p:spPr>
        <p:txBody>
          <a:bodyPr rtlCol="0" anchor="ctr">
            <a:normAutofit fontScale="90000"/>
          </a:bodyPr>
          <a:lstStyle/>
          <a:p>
            <a:pPr rtl="0"/>
            <a:r>
              <a:rPr lang="es-MX" sz="5400" dirty="0">
                <a:solidFill>
                  <a:schemeClr val="bg2"/>
                </a:solidFill>
              </a:rPr>
              <a:t>Ejercicio componentes de una fuerza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E889C684-9A88-E6BD-40C8-4DC5BDB3DB7D}"/>
                  </a:ext>
                </a:extLst>
              </p:cNvPr>
              <p:cNvSpPr txBox="1"/>
              <p:nvPr/>
            </p:nvSpPr>
            <p:spPr>
              <a:xfrm>
                <a:off x="7504675" y="4646274"/>
                <a:ext cx="253274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sz="4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s-MX" sz="4400" dirty="0"/>
              </a:p>
            </p:txBody>
          </p:sp>
        </mc:Choice>
        <mc:Fallback xmlns=""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E889C684-9A88-E6BD-40C8-4DC5BDB3DB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4675" y="4646274"/>
                <a:ext cx="253274" cy="67710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uadroTexto 2">
            <a:extLst>
              <a:ext uri="{FF2B5EF4-FFF2-40B4-BE49-F238E27FC236}">
                <a16:creationId xmlns:a16="http://schemas.microsoft.com/office/drawing/2014/main" id="{46A0E4D6-2036-1F16-0CCB-90933EDD0D30}"/>
              </a:ext>
            </a:extLst>
          </p:cNvPr>
          <p:cNvSpPr txBox="1"/>
          <p:nvPr/>
        </p:nvSpPr>
        <p:spPr>
          <a:xfrm>
            <a:off x="534627" y="1982450"/>
            <a:ext cx="10789809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400" dirty="0">
                <a:solidFill>
                  <a:schemeClr val="tx2"/>
                </a:solidFill>
              </a:rPr>
              <a:t>Conocemos la magnitud del vector y la dirección (el ángulo), por lo que hay que ocupar las expresiones: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uadroTexto 3">
                <a:extLst>
                  <a:ext uri="{FF2B5EF4-FFF2-40B4-BE49-F238E27FC236}">
                    <a16:creationId xmlns:a16="http://schemas.microsoft.com/office/drawing/2014/main" id="{6A734243-8F8D-91BD-82E7-4A2739CAF9F7}"/>
                  </a:ext>
                </a:extLst>
              </p:cNvPr>
              <p:cNvSpPr txBox="1"/>
              <p:nvPr/>
            </p:nvSpPr>
            <p:spPr>
              <a:xfrm>
                <a:off x="4093812" y="4306919"/>
                <a:ext cx="3259418" cy="20847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MX" sz="440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sz="4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s-MX" sz="4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s-MX" sz="4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MX" sz="4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s-MX" sz="4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func>
                        <m:funcPr>
                          <m:ctrlPr>
                            <a:rPr lang="es-MX" sz="4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s-MX" sz="4400" b="0" i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s-MX" sz="4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s-MX" sz="4400" b="0" dirty="0">
                  <a:solidFill>
                    <a:schemeClr val="tx2"/>
                  </a:solidFill>
                </a:endParaRPr>
              </a:p>
              <a:p>
                <a:endParaRPr lang="es-MX" sz="4400" dirty="0">
                  <a:solidFill>
                    <a:schemeClr val="tx2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MX" sz="440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sz="4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s-MX" sz="4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s-MX" sz="4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MX" sz="4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s-MX" sz="4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func>
                        <m:funcPr>
                          <m:ctrlPr>
                            <a:rPr lang="es-MX" sz="4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s-MX" sz="4400" b="0" i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s-MX" sz="4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s-MX" sz="44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4" name="CuadroTexto 3">
                <a:extLst>
                  <a:ext uri="{FF2B5EF4-FFF2-40B4-BE49-F238E27FC236}">
                    <a16:creationId xmlns:a16="http://schemas.microsoft.com/office/drawing/2014/main" id="{6A734243-8F8D-91BD-82E7-4A2739CAF9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3812" y="4306919"/>
                <a:ext cx="3259418" cy="208473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82127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80160" y="466343"/>
            <a:ext cx="9628632" cy="1362113"/>
          </a:xfrm>
        </p:spPr>
        <p:txBody>
          <a:bodyPr rtlCol="0" anchor="ctr">
            <a:normAutofit fontScale="90000"/>
          </a:bodyPr>
          <a:lstStyle/>
          <a:p>
            <a:pPr rtl="0"/>
            <a:r>
              <a:rPr lang="es-MX" sz="5400" dirty="0">
                <a:solidFill>
                  <a:schemeClr val="bg2"/>
                </a:solidFill>
              </a:rPr>
              <a:t>Ejercicio componentes de una fuerza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E889C684-9A88-E6BD-40C8-4DC5BDB3DB7D}"/>
                  </a:ext>
                </a:extLst>
              </p:cNvPr>
              <p:cNvSpPr txBox="1"/>
              <p:nvPr/>
            </p:nvSpPr>
            <p:spPr>
              <a:xfrm>
                <a:off x="7504675" y="4646274"/>
                <a:ext cx="253274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sz="4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s-MX" sz="4400" dirty="0"/>
              </a:p>
            </p:txBody>
          </p:sp>
        </mc:Choice>
        <mc:Fallback xmlns=""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E889C684-9A88-E6BD-40C8-4DC5BDB3DB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4675" y="4646274"/>
                <a:ext cx="253274" cy="67710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uadroTexto 2">
                <a:extLst>
                  <a:ext uri="{FF2B5EF4-FFF2-40B4-BE49-F238E27FC236}">
                    <a16:creationId xmlns:a16="http://schemas.microsoft.com/office/drawing/2014/main" id="{B78A597D-EC30-A1FC-E73F-27E0B45090D6}"/>
                  </a:ext>
                </a:extLst>
              </p:cNvPr>
              <p:cNvSpPr txBox="1"/>
              <p:nvPr/>
            </p:nvSpPr>
            <p:spPr>
              <a:xfrm>
                <a:off x="1869488" y="2413337"/>
                <a:ext cx="3758145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MX" sz="440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sz="4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s-MX" sz="4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s-MX" sz="4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MX" sz="4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s-MX" sz="4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func>
                        <m:funcPr>
                          <m:ctrlPr>
                            <a:rPr lang="es-MX" sz="4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s-MX" sz="4400" b="0" i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s-MX" sz="4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s-MX" sz="4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s-MX" sz="4400" b="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3" name="CuadroTexto 2">
                <a:extLst>
                  <a:ext uri="{FF2B5EF4-FFF2-40B4-BE49-F238E27FC236}">
                    <a16:creationId xmlns:a16="http://schemas.microsoft.com/office/drawing/2014/main" id="{B78A597D-EC30-A1FC-E73F-27E0B45090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9488" y="2413337"/>
                <a:ext cx="3758145" cy="67710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C6D1DDC9-CFC2-DB22-006F-2121146D51AD}"/>
                  </a:ext>
                </a:extLst>
              </p:cNvPr>
              <p:cNvSpPr txBox="1"/>
              <p:nvPr/>
            </p:nvSpPr>
            <p:spPr>
              <a:xfrm>
                <a:off x="1869488" y="4323879"/>
                <a:ext cx="3873946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s-MX" sz="4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s-MX" sz="4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MX" sz="4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5 </m:t>
                          </m:r>
                          <m:r>
                            <a:rPr lang="es-MX" sz="4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</m:d>
                      <m:d>
                        <m:dPr>
                          <m:ctrlPr>
                            <a:rPr lang="es-MX" sz="4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MX" sz="4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0.866</m:t>
                          </m:r>
                        </m:e>
                      </m:d>
                    </m:oMath>
                  </m:oMathPara>
                </a14:m>
                <a:endParaRPr lang="es-MX" sz="4400" b="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C6D1DDC9-CFC2-DB22-006F-2121146D51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9488" y="4323879"/>
                <a:ext cx="3873946" cy="67710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uadroTexto 5">
                <a:extLst>
                  <a:ext uri="{FF2B5EF4-FFF2-40B4-BE49-F238E27FC236}">
                    <a16:creationId xmlns:a16="http://schemas.microsoft.com/office/drawing/2014/main" id="{81C09293-7ABC-1EFF-9064-3A97CBC5A66B}"/>
                  </a:ext>
                </a:extLst>
              </p:cNvPr>
              <p:cNvSpPr txBox="1"/>
              <p:nvPr/>
            </p:nvSpPr>
            <p:spPr>
              <a:xfrm>
                <a:off x="1869488" y="3290229"/>
                <a:ext cx="4228786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s-MX" sz="440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=(5 </m:t>
                      </m:r>
                      <m:r>
                        <a:rPr lang="es-MX" sz="440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s-MX" sz="440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)(</m:t>
                      </m:r>
                      <m:func>
                        <m:funcPr>
                          <m:ctrlPr>
                            <a:rPr lang="es-MX" sz="4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s-MX" sz="440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s-MX" sz="4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30°)</m:t>
                          </m:r>
                        </m:e>
                      </m:func>
                    </m:oMath>
                  </m:oMathPara>
                </a14:m>
                <a:endParaRPr lang="es-MX" sz="4400" b="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6" name="CuadroTexto 5">
                <a:extLst>
                  <a:ext uri="{FF2B5EF4-FFF2-40B4-BE49-F238E27FC236}">
                    <a16:creationId xmlns:a16="http://schemas.microsoft.com/office/drawing/2014/main" id="{81C09293-7ABC-1EFF-9064-3A97CBC5A6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9488" y="3290229"/>
                <a:ext cx="4228786" cy="67710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7128492C-0B00-1158-7178-3F2E9ACE9C86}"/>
                  </a:ext>
                </a:extLst>
              </p:cNvPr>
              <p:cNvSpPr txBox="1"/>
              <p:nvPr/>
            </p:nvSpPr>
            <p:spPr>
              <a:xfrm>
                <a:off x="1869488" y="5323382"/>
                <a:ext cx="2312108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s-MX" sz="4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=4.33 </m:t>
                      </m:r>
                      <m:r>
                        <a:rPr lang="es-MX" sz="4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s-MX" sz="4400" b="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7128492C-0B00-1158-7178-3F2E9ACE9C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9488" y="5323382"/>
                <a:ext cx="2312108" cy="67710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37141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6" grpId="0"/>
      <p:bldP spid="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80160" y="466343"/>
            <a:ext cx="9628632" cy="1362113"/>
          </a:xfrm>
        </p:spPr>
        <p:txBody>
          <a:bodyPr rtlCol="0" anchor="ctr">
            <a:normAutofit fontScale="90000"/>
          </a:bodyPr>
          <a:lstStyle/>
          <a:p>
            <a:pPr rtl="0"/>
            <a:r>
              <a:rPr lang="es-MX" sz="5400" dirty="0">
                <a:solidFill>
                  <a:schemeClr val="bg2"/>
                </a:solidFill>
              </a:rPr>
              <a:t>Ejercicio componentes de una fuerza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E889C684-9A88-E6BD-40C8-4DC5BDB3DB7D}"/>
                  </a:ext>
                </a:extLst>
              </p:cNvPr>
              <p:cNvSpPr txBox="1"/>
              <p:nvPr/>
            </p:nvSpPr>
            <p:spPr>
              <a:xfrm>
                <a:off x="7504675" y="4646274"/>
                <a:ext cx="253274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sz="4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s-MX" sz="4400" dirty="0"/>
              </a:p>
            </p:txBody>
          </p:sp>
        </mc:Choice>
        <mc:Fallback xmlns=""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E889C684-9A88-E6BD-40C8-4DC5BDB3DB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4675" y="4646274"/>
                <a:ext cx="253274" cy="67710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uadroTexto 3">
                <a:extLst>
                  <a:ext uri="{FF2B5EF4-FFF2-40B4-BE49-F238E27FC236}">
                    <a16:creationId xmlns:a16="http://schemas.microsoft.com/office/drawing/2014/main" id="{6A734243-8F8D-91BD-82E7-4A2739CAF9F7}"/>
                  </a:ext>
                </a:extLst>
              </p:cNvPr>
              <p:cNvSpPr txBox="1"/>
              <p:nvPr/>
            </p:nvSpPr>
            <p:spPr>
              <a:xfrm>
                <a:off x="886377" y="2211726"/>
                <a:ext cx="3697872" cy="7305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MX" sz="440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sz="4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s-MX" sz="4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s-MX" sz="4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MX" sz="4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s-MX" sz="4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func>
                        <m:funcPr>
                          <m:ctrlPr>
                            <a:rPr lang="es-MX" sz="4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func>
                            <m:funcPr>
                              <m:ctrlPr>
                                <a:rPr lang="es-MX" sz="44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s-MX" sz="4400" b="0" i="0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s-MX" sz="44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</m:fName>
                        <m:e>
                          <m:r>
                            <a:rPr lang="es-MX" sz="4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</m:e>
                      </m:func>
                    </m:oMath>
                  </m:oMathPara>
                </a14:m>
                <a:endParaRPr lang="es-MX" sz="4400" b="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4" name="CuadroTexto 3">
                <a:extLst>
                  <a:ext uri="{FF2B5EF4-FFF2-40B4-BE49-F238E27FC236}">
                    <a16:creationId xmlns:a16="http://schemas.microsoft.com/office/drawing/2014/main" id="{6A734243-8F8D-91BD-82E7-4A2739CAF9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377" y="2211726"/>
                <a:ext cx="3697872" cy="73052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uadroTexto 2">
                <a:extLst>
                  <a:ext uri="{FF2B5EF4-FFF2-40B4-BE49-F238E27FC236}">
                    <a16:creationId xmlns:a16="http://schemas.microsoft.com/office/drawing/2014/main" id="{00E09FF2-131E-E167-75F9-EED2A580FBB7}"/>
                  </a:ext>
                </a:extLst>
              </p:cNvPr>
              <p:cNvSpPr txBox="1"/>
              <p:nvPr/>
            </p:nvSpPr>
            <p:spPr>
              <a:xfrm>
                <a:off x="1511003" y="3196665"/>
                <a:ext cx="4151842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s-MX" sz="440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=(5 </m:t>
                      </m:r>
                      <m:r>
                        <a:rPr lang="es-MX" sz="440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s-MX" sz="440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)(</m:t>
                      </m:r>
                      <m:func>
                        <m:funcPr>
                          <m:ctrlPr>
                            <a:rPr lang="es-MX" sz="4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s-MX" sz="440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s-MX" sz="4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30°)</m:t>
                          </m:r>
                        </m:e>
                      </m:func>
                    </m:oMath>
                  </m:oMathPara>
                </a14:m>
                <a:endParaRPr lang="es-MX" sz="4400" b="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3" name="CuadroTexto 2">
                <a:extLst>
                  <a:ext uri="{FF2B5EF4-FFF2-40B4-BE49-F238E27FC236}">
                    <a16:creationId xmlns:a16="http://schemas.microsoft.com/office/drawing/2014/main" id="{00E09FF2-131E-E167-75F9-EED2A580FB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1003" y="3196665"/>
                <a:ext cx="4151842" cy="67710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5A80FFF9-85CB-50B7-2DDD-14C881C9F42E}"/>
                  </a:ext>
                </a:extLst>
              </p:cNvPr>
              <p:cNvSpPr txBox="1"/>
              <p:nvPr/>
            </p:nvSpPr>
            <p:spPr>
              <a:xfrm>
                <a:off x="1511003" y="4239954"/>
                <a:ext cx="3248774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s-MX" sz="4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s-MX" sz="4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MX" sz="4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5 </m:t>
                          </m:r>
                          <m:r>
                            <a:rPr lang="es-MX" sz="4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</m:d>
                      <m:d>
                        <m:dPr>
                          <m:ctrlPr>
                            <a:rPr lang="es-MX" sz="4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MX" sz="4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0.5</m:t>
                          </m:r>
                        </m:e>
                      </m:d>
                    </m:oMath>
                  </m:oMathPara>
                </a14:m>
                <a:endParaRPr lang="es-MX" sz="4400" b="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5A80FFF9-85CB-50B7-2DDD-14C881C9F4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1003" y="4239954"/>
                <a:ext cx="3248774" cy="67710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uadroTexto 5">
                <a:extLst>
                  <a:ext uri="{FF2B5EF4-FFF2-40B4-BE49-F238E27FC236}">
                    <a16:creationId xmlns:a16="http://schemas.microsoft.com/office/drawing/2014/main" id="{18934462-E8B6-10B6-F19E-021648422039}"/>
                  </a:ext>
                </a:extLst>
              </p:cNvPr>
              <p:cNvSpPr txBox="1"/>
              <p:nvPr/>
            </p:nvSpPr>
            <p:spPr>
              <a:xfrm>
                <a:off x="1511003" y="5283243"/>
                <a:ext cx="1999522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s-MX" sz="4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=2.5 </m:t>
                      </m:r>
                      <m:r>
                        <a:rPr lang="es-MX" sz="4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s-MX" sz="4400" b="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6" name="CuadroTexto 5">
                <a:extLst>
                  <a:ext uri="{FF2B5EF4-FFF2-40B4-BE49-F238E27FC236}">
                    <a16:creationId xmlns:a16="http://schemas.microsoft.com/office/drawing/2014/main" id="{18934462-E8B6-10B6-F19E-0216484220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1003" y="5283243"/>
                <a:ext cx="1999522" cy="67710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41152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" grpId="0"/>
      <p:bldP spid="5" grpId="0"/>
      <p:bldP spid="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80160" y="466343"/>
            <a:ext cx="9628632" cy="1362113"/>
          </a:xfrm>
        </p:spPr>
        <p:txBody>
          <a:bodyPr rtlCol="0" anchor="ctr">
            <a:normAutofit fontScale="90000"/>
          </a:bodyPr>
          <a:lstStyle/>
          <a:p>
            <a:pPr rtl="0"/>
            <a:r>
              <a:rPr lang="es-MX" sz="5400" dirty="0">
                <a:solidFill>
                  <a:schemeClr val="bg2"/>
                </a:solidFill>
              </a:rPr>
              <a:t>Ejercicio componentes de una fuerza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E889C684-9A88-E6BD-40C8-4DC5BDB3DB7D}"/>
                  </a:ext>
                </a:extLst>
              </p:cNvPr>
              <p:cNvSpPr txBox="1"/>
              <p:nvPr/>
            </p:nvSpPr>
            <p:spPr>
              <a:xfrm>
                <a:off x="7504675" y="4646274"/>
                <a:ext cx="253274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sz="4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s-MX" sz="4400" dirty="0"/>
              </a:p>
            </p:txBody>
          </p:sp>
        </mc:Choice>
        <mc:Fallback xmlns=""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E889C684-9A88-E6BD-40C8-4DC5BDB3DB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4675" y="4646274"/>
                <a:ext cx="253274" cy="67710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agen 4" descr="Diagrama&#10;&#10;Descripción generada automáticamente">
            <a:extLst>
              <a:ext uri="{FF2B5EF4-FFF2-40B4-BE49-F238E27FC236}">
                <a16:creationId xmlns:a16="http://schemas.microsoft.com/office/drawing/2014/main" id="{9671AA9F-0F4C-795B-63B1-6AD8341D758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04"/>
          <a:stretch/>
        </p:blipFill>
        <p:spPr>
          <a:xfrm>
            <a:off x="2153265" y="2020528"/>
            <a:ext cx="7182464" cy="4837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258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08497" y="172505"/>
            <a:ext cx="9628632" cy="1362113"/>
          </a:xfrm>
        </p:spPr>
        <p:txBody>
          <a:bodyPr rtlCol="0" anchor="ctr">
            <a:normAutofit fontScale="90000"/>
          </a:bodyPr>
          <a:lstStyle/>
          <a:p>
            <a:pPr rtl="0"/>
            <a:r>
              <a:rPr lang="es-MX" sz="5400" dirty="0">
                <a:solidFill>
                  <a:schemeClr val="tx2"/>
                </a:solidFill>
              </a:rPr>
              <a:t>Ejercicio: Calcula las componentes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E889C684-9A88-E6BD-40C8-4DC5BDB3DB7D}"/>
                  </a:ext>
                </a:extLst>
              </p:cNvPr>
              <p:cNvSpPr txBox="1"/>
              <p:nvPr/>
            </p:nvSpPr>
            <p:spPr>
              <a:xfrm>
                <a:off x="7504675" y="4646274"/>
                <a:ext cx="253274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sz="4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s-MX" sz="4400" dirty="0"/>
              </a:p>
            </p:txBody>
          </p:sp>
        </mc:Choice>
        <mc:Fallback xmlns=""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E889C684-9A88-E6BD-40C8-4DC5BDB3DB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4675" y="4646274"/>
                <a:ext cx="253274" cy="67710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agen 3" descr="Gráfico, Gráfico de líneas, Gráfico de dispersión&#10;&#10;Descripción generada automáticamente">
            <a:extLst>
              <a:ext uri="{FF2B5EF4-FFF2-40B4-BE49-F238E27FC236}">
                <a16:creationId xmlns:a16="http://schemas.microsoft.com/office/drawing/2014/main" id="{5F20A910-48BE-BE2D-57E9-1A3929BDA3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43" y="1189061"/>
            <a:ext cx="5592072" cy="566893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CuadroTexto 5">
                <a:extLst>
                  <a:ext uri="{FF2B5EF4-FFF2-40B4-BE49-F238E27FC236}">
                    <a16:creationId xmlns:a16="http://schemas.microsoft.com/office/drawing/2014/main" id="{EF776DF6-81BC-F44F-EDE4-293BDC60BE4C}"/>
                  </a:ext>
                </a:extLst>
              </p:cNvPr>
              <p:cNvSpPr txBox="1"/>
              <p:nvPr/>
            </p:nvSpPr>
            <p:spPr>
              <a:xfrm>
                <a:off x="6738539" y="2981161"/>
                <a:ext cx="3259418" cy="20847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MX" sz="440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sz="4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s-MX" sz="4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s-MX" sz="4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MX" sz="4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s-MX" sz="4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func>
                        <m:funcPr>
                          <m:ctrlPr>
                            <a:rPr lang="es-MX" sz="4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s-MX" sz="4400" b="0" i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s-MX" sz="4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s-MX" sz="4400" b="0" dirty="0">
                  <a:solidFill>
                    <a:schemeClr val="tx2"/>
                  </a:solidFill>
                </a:endParaRPr>
              </a:p>
              <a:p>
                <a:endParaRPr lang="es-MX" sz="4400" dirty="0">
                  <a:solidFill>
                    <a:schemeClr val="tx2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MX" sz="440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sz="4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s-MX" sz="4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s-MX" sz="4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MX" sz="4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s-MX" sz="4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func>
                        <m:funcPr>
                          <m:ctrlPr>
                            <a:rPr lang="es-MX" sz="4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s-MX" sz="4400" b="0" i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s-MX" sz="4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s-MX" sz="44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6" name="CuadroTexto 5">
                <a:extLst>
                  <a:ext uri="{FF2B5EF4-FFF2-40B4-BE49-F238E27FC236}">
                    <a16:creationId xmlns:a16="http://schemas.microsoft.com/office/drawing/2014/main" id="{EF776DF6-81BC-F44F-EDE4-293BDC60BE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8539" y="2981161"/>
                <a:ext cx="3259418" cy="208473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34446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80160" y="466343"/>
            <a:ext cx="9628632" cy="1362113"/>
          </a:xfrm>
        </p:spPr>
        <p:txBody>
          <a:bodyPr rtlCol="0" anchor="ctr">
            <a:normAutofit/>
          </a:bodyPr>
          <a:lstStyle/>
          <a:p>
            <a:pPr rtl="0"/>
            <a:r>
              <a:rPr lang="es-MX" sz="5400" dirty="0">
                <a:solidFill>
                  <a:schemeClr val="bg2"/>
                </a:solidFill>
              </a:rPr>
              <a:t>Participación en clase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E889C684-9A88-E6BD-40C8-4DC5BDB3DB7D}"/>
                  </a:ext>
                </a:extLst>
              </p:cNvPr>
              <p:cNvSpPr txBox="1"/>
              <p:nvPr/>
            </p:nvSpPr>
            <p:spPr>
              <a:xfrm>
                <a:off x="7504675" y="4646274"/>
                <a:ext cx="253274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sz="4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s-MX" sz="4400" dirty="0"/>
              </a:p>
            </p:txBody>
          </p:sp>
        </mc:Choice>
        <mc:Fallback xmlns=""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E889C684-9A88-E6BD-40C8-4DC5BDB3DB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4675" y="4646274"/>
                <a:ext cx="253274" cy="67710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uadroTexto 2">
            <a:extLst>
              <a:ext uri="{FF2B5EF4-FFF2-40B4-BE49-F238E27FC236}">
                <a16:creationId xmlns:a16="http://schemas.microsoft.com/office/drawing/2014/main" id="{32C9E2CD-BFA4-3062-24B1-8D82F9FBDC73}"/>
              </a:ext>
            </a:extLst>
          </p:cNvPr>
          <p:cNvSpPr txBox="1"/>
          <p:nvPr/>
        </p:nvSpPr>
        <p:spPr>
          <a:xfrm>
            <a:off x="815927" y="2228778"/>
            <a:ext cx="10869382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400" dirty="0">
                <a:solidFill>
                  <a:schemeClr val="tx2"/>
                </a:solidFill>
              </a:rPr>
              <a:t>Las primeras siete (7) alumnas/alumnos que envíen por el chat general la respuesta, se les contabilizará un punto de participación de evaluación continua.</a:t>
            </a:r>
          </a:p>
        </p:txBody>
      </p:sp>
      <p:pic>
        <p:nvPicPr>
          <p:cNvPr id="6" name="Gráfico 5" descr="Casilla marcada con relleno sólido">
            <a:extLst>
              <a:ext uri="{FF2B5EF4-FFF2-40B4-BE49-F238E27FC236}">
                <a16:creationId xmlns:a16="http://schemas.microsoft.com/office/drawing/2014/main" id="{1F7A48FE-68D3-C29D-9200-EB4E5C6E0E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87326" y="4705613"/>
            <a:ext cx="2008442" cy="2008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606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80160" y="466343"/>
            <a:ext cx="9628632" cy="1362113"/>
          </a:xfrm>
        </p:spPr>
        <p:txBody>
          <a:bodyPr rtlCol="0" anchor="ctr">
            <a:normAutofit/>
          </a:bodyPr>
          <a:lstStyle/>
          <a:p>
            <a:pPr rtl="0"/>
            <a:r>
              <a:rPr lang="es-MX" sz="5400" dirty="0">
                <a:solidFill>
                  <a:schemeClr val="bg2"/>
                </a:solidFill>
              </a:rPr>
              <a:t>Ejercicio 1 – Evaluación continua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E889C684-9A88-E6BD-40C8-4DC5BDB3DB7D}"/>
                  </a:ext>
                </a:extLst>
              </p:cNvPr>
              <p:cNvSpPr txBox="1"/>
              <p:nvPr/>
            </p:nvSpPr>
            <p:spPr>
              <a:xfrm>
                <a:off x="7504675" y="4646274"/>
                <a:ext cx="253274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sz="4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s-MX" sz="4400" dirty="0"/>
              </a:p>
            </p:txBody>
          </p:sp>
        </mc:Choice>
        <mc:Fallback xmlns=""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E889C684-9A88-E6BD-40C8-4DC5BDB3DB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4675" y="4646274"/>
                <a:ext cx="253274" cy="67710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uadroTexto 2">
            <a:extLst>
              <a:ext uri="{FF2B5EF4-FFF2-40B4-BE49-F238E27FC236}">
                <a16:creationId xmlns:a16="http://schemas.microsoft.com/office/drawing/2014/main" id="{5E71F51D-27CA-15B3-7CFF-F68F1A5A68BE}"/>
              </a:ext>
            </a:extLst>
          </p:cNvPr>
          <p:cNvSpPr txBox="1"/>
          <p:nvPr/>
        </p:nvSpPr>
        <p:spPr>
          <a:xfrm>
            <a:off x="885629" y="2767280"/>
            <a:ext cx="10171577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000" dirty="0">
                <a:solidFill>
                  <a:schemeClr val="tx2"/>
                </a:solidFill>
              </a:rPr>
              <a:t>Calcula las componentes tanto en el eje x como en el eje y de los siguientes vectores.</a:t>
            </a:r>
          </a:p>
          <a:p>
            <a:endParaRPr lang="es-MX" sz="4000" dirty="0">
              <a:solidFill>
                <a:schemeClr val="tx2"/>
              </a:solidFill>
            </a:endParaRPr>
          </a:p>
          <a:p>
            <a:r>
              <a:rPr lang="es-MX" sz="4000" dirty="0">
                <a:solidFill>
                  <a:schemeClr val="tx2"/>
                </a:solidFill>
              </a:rPr>
              <a:t>Recuerda que los ejercicios se entregan el siguiente lunes vía Teams.</a:t>
            </a:r>
          </a:p>
        </p:txBody>
      </p:sp>
    </p:spTree>
    <p:extLst>
      <p:ext uri="{BB962C8B-B14F-4D97-AF65-F5344CB8AC3E}">
        <p14:creationId xmlns:p14="http://schemas.microsoft.com/office/powerpoint/2010/main" val="763226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80160" y="466343"/>
            <a:ext cx="9628632" cy="1362113"/>
          </a:xfrm>
        </p:spPr>
        <p:txBody>
          <a:bodyPr rtlCol="0" anchor="ctr">
            <a:normAutofit/>
          </a:bodyPr>
          <a:lstStyle/>
          <a:p>
            <a:pPr rtl="0"/>
            <a:r>
              <a:rPr lang="es-MX" sz="5400">
                <a:solidFill>
                  <a:schemeClr val="bg2"/>
                </a:solidFill>
              </a:rPr>
              <a:t>Ejercicio 1 – Evaluación continua</a:t>
            </a:r>
            <a:endParaRPr lang="es-MX" sz="5400" dirty="0">
              <a:solidFill>
                <a:schemeClr val="bg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E889C684-9A88-E6BD-40C8-4DC5BDB3DB7D}"/>
                  </a:ext>
                </a:extLst>
              </p:cNvPr>
              <p:cNvSpPr txBox="1"/>
              <p:nvPr/>
            </p:nvSpPr>
            <p:spPr>
              <a:xfrm>
                <a:off x="7504675" y="4646274"/>
                <a:ext cx="253274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sz="4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s-MX" sz="4400" dirty="0"/>
              </a:p>
            </p:txBody>
          </p:sp>
        </mc:Choice>
        <mc:Fallback xmlns=""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E889C684-9A88-E6BD-40C8-4DC5BDB3DB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4675" y="4646274"/>
                <a:ext cx="253274" cy="67710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agen 4">
            <a:extLst>
              <a:ext uri="{FF2B5EF4-FFF2-40B4-BE49-F238E27FC236}">
                <a16:creationId xmlns:a16="http://schemas.microsoft.com/office/drawing/2014/main" id="{D35F5D53-4DF0-8E81-530B-C677A0C27B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8685" y="616758"/>
            <a:ext cx="4654630" cy="6167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574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80160" y="466343"/>
            <a:ext cx="9628632" cy="1362113"/>
          </a:xfrm>
        </p:spPr>
        <p:txBody>
          <a:bodyPr rtlCol="0" anchor="ctr">
            <a:normAutofit/>
          </a:bodyPr>
          <a:lstStyle/>
          <a:p>
            <a:pPr rtl="0"/>
            <a:r>
              <a:rPr lang="es-MX" sz="5400" dirty="0">
                <a:solidFill>
                  <a:schemeClr val="bg2"/>
                </a:solidFill>
              </a:rPr>
              <a:t>La fuerza neta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E889C684-9A88-E6BD-40C8-4DC5BDB3DB7D}"/>
                  </a:ext>
                </a:extLst>
              </p:cNvPr>
              <p:cNvSpPr txBox="1"/>
              <p:nvPr/>
            </p:nvSpPr>
            <p:spPr>
              <a:xfrm>
                <a:off x="7504675" y="4646274"/>
                <a:ext cx="253274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sz="4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s-MX" sz="4400" dirty="0"/>
              </a:p>
            </p:txBody>
          </p:sp>
        </mc:Choice>
        <mc:Fallback xmlns=""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E889C684-9A88-E6BD-40C8-4DC5BDB3DB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4675" y="4646274"/>
                <a:ext cx="253274" cy="67710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uadroTexto 2">
            <a:extLst>
              <a:ext uri="{FF2B5EF4-FFF2-40B4-BE49-F238E27FC236}">
                <a16:creationId xmlns:a16="http://schemas.microsoft.com/office/drawing/2014/main" id="{5E71F51D-27CA-15B3-7CFF-F68F1A5A68BE}"/>
              </a:ext>
            </a:extLst>
          </p:cNvPr>
          <p:cNvSpPr txBox="1"/>
          <p:nvPr/>
        </p:nvSpPr>
        <p:spPr>
          <a:xfrm>
            <a:off x="832621" y="2369714"/>
            <a:ext cx="1017157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000" dirty="0">
                <a:solidFill>
                  <a:schemeClr val="tx2"/>
                </a:solidFill>
              </a:rPr>
              <a:t>A menudo necesitaremos obtener la suma vectorial (resultante) de todas las fuerzas</a:t>
            </a:r>
          </a:p>
          <a:p>
            <a:r>
              <a:rPr lang="es-MX" sz="4000" dirty="0">
                <a:solidFill>
                  <a:schemeClr val="tx2"/>
                </a:solidFill>
              </a:rPr>
              <a:t>que actúan sobre un cuerpo.</a:t>
            </a:r>
          </a:p>
          <a:p>
            <a:endParaRPr lang="es-MX" sz="4000" dirty="0">
              <a:solidFill>
                <a:schemeClr val="tx2"/>
              </a:solidFill>
            </a:endParaRPr>
          </a:p>
          <a:p>
            <a:r>
              <a:rPr lang="es-MX" sz="4000" dirty="0">
                <a:solidFill>
                  <a:schemeClr val="tx2"/>
                </a:solidFill>
              </a:rPr>
              <a:t>Llamaremos a esto la </a:t>
            </a:r>
            <a:r>
              <a:rPr lang="es-MX" sz="4000" b="1" dirty="0">
                <a:solidFill>
                  <a:srgbClr val="7030A0"/>
                </a:solidFill>
              </a:rPr>
              <a:t>fuerza neta</a:t>
            </a:r>
            <a:r>
              <a:rPr lang="es-MX" sz="4000" dirty="0">
                <a:solidFill>
                  <a:schemeClr val="tx2"/>
                </a:solidFill>
              </a:rPr>
              <a:t> que actúa sobre el cuerpo. </a:t>
            </a:r>
          </a:p>
        </p:txBody>
      </p:sp>
    </p:spTree>
    <p:extLst>
      <p:ext uri="{BB962C8B-B14F-4D97-AF65-F5344CB8AC3E}">
        <p14:creationId xmlns:p14="http://schemas.microsoft.com/office/powerpoint/2010/main" val="1217928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es-MX" dirty="0"/>
              <a:t>Fuerza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es-MX" dirty="0"/>
              <a:t>Física 1</a:t>
            </a:r>
          </a:p>
        </p:txBody>
      </p:sp>
    </p:spTree>
    <p:extLst>
      <p:ext uri="{BB962C8B-B14F-4D97-AF65-F5344CB8AC3E}">
        <p14:creationId xmlns:p14="http://schemas.microsoft.com/office/powerpoint/2010/main" val="1151371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80160" y="466343"/>
            <a:ext cx="9628632" cy="1362113"/>
          </a:xfrm>
        </p:spPr>
        <p:txBody>
          <a:bodyPr rtlCol="0" anchor="ctr">
            <a:normAutofit/>
          </a:bodyPr>
          <a:lstStyle/>
          <a:p>
            <a:pPr rtl="0"/>
            <a:r>
              <a:rPr lang="es-MX" sz="5400" dirty="0">
                <a:solidFill>
                  <a:schemeClr val="bg2"/>
                </a:solidFill>
              </a:rPr>
              <a:t>La fuerza neta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E889C684-9A88-E6BD-40C8-4DC5BDB3DB7D}"/>
                  </a:ext>
                </a:extLst>
              </p:cNvPr>
              <p:cNvSpPr txBox="1"/>
              <p:nvPr/>
            </p:nvSpPr>
            <p:spPr>
              <a:xfrm>
                <a:off x="7504675" y="4646274"/>
                <a:ext cx="253274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sz="4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s-MX" sz="4400" dirty="0"/>
              </a:p>
            </p:txBody>
          </p:sp>
        </mc:Choice>
        <mc:Fallback xmlns=""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E889C684-9A88-E6BD-40C8-4DC5BDB3DB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4675" y="4646274"/>
                <a:ext cx="253274" cy="67710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uadroTexto 2">
            <a:extLst>
              <a:ext uri="{FF2B5EF4-FFF2-40B4-BE49-F238E27FC236}">
                <a16:creationId xmlns:a16="http://schemas.microsoft.com/office/drawing/2014/main" id="{5E71F51D-27CA-15B3-7CFF-F68F1A5A68BE}"/>
              </a:ext>
            </a:extLst>
          </p:cNvPr>
          <p:cNvSpPr txBox="1"/>
          <p:nvPr/>
        </p:nvSpPr>
        <p:spPr>
          <a:xfrm>
            <a:off x="885629" y="2767280"/>
            <a:ext cx="1017157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000" dirty="0">
                <a:solidFill>
                  <a:schemeClr val="tx2"/>
                </a:solidFill>
              </a:rPr>
              <a:t>Usaremos la letra griega sigma mayúscula (que equivale a la S romana) para denotar la suma.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uadroTexto 3">
                <a:extLst>
                  <a:ext uri="{FF2B5EF4-FFF2-40B4-BE49-F238E27FC236}">
                    <a16:creationId xmlns:a16="http://schemas.microsoft.com/office/drawing/2014/main" id="{78E501F7-A6AC-8840-8782-A52A13C59A8E}"/>
                  </a:ext>
                </a:extLst>
              </p:cNvPr>
              <p:cNvSpPr txBox="1"/>
              <p:nvPr/>
            </p:nvSpPr>
            <p:spPr>
              <a:xfrm>
                <a:off x="5040451" y="4203832"/>
                <a:ext cx="1861931" cy="201221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s-MX" sz="540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/>
                      </m:nary>
                    </m:oMath>
                  </m:oMathPara>
                </a14:m>
                <a:endParaRPr lang="es-MX" sz="5400" dirty="0">
                  <a:solidFill>
                    <a:schemeClr val="tx2"/>
                  </a:solidFill>
                </a:endParaRPr>
              </a:p>
            </p:txBody>
          </p:sp>
        </mc:Choice>
        <mc:Fallback>
          <p:sp>
            <p:nvSpPr>
              <p:cNvPr id="4" name="CuadroTexto 3">
                <a:extLst>
                  <a:ext uri="{FF2B5EF4-FFF2-40B4-BE49-F238E27FC236}">
                    <a16:creationId xmlns:a16="http://schemas.microsoft.com/office/drawing/2014/main" id="{78E501F7-A6AC-8840-8782-A52A13C59A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0451" y="4203832"/>
                <a:ext cx="1861931" cy="201221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47413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80160" y="466343"/>
            <a:ext cx="9628632" cy="1362113"/>
          </a:xfrm>
        </p:spPr>
        <p:txBody>
          <a:bodyPr rtlCol="0" anchor="ctr">
            <a:normAutofit/>
          </a:bodyPr>
          <a:lstStyle/>
          <a:p>
            <a:pPr rtl="0"/>
            <a:r>
              <a:rPr lang="es-MX" sz="5400" dirty="0">
                <a:solidFill>
                  <a:schemeClr val="bg2"/>
                </a:solidFill>
              </a:rPr>
              <a:t>La fuerza neta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E889C684-9A88-E6BD-40C8-4DC5BDB3DB7D}"/>
                  </a:ext>
                </a:extLst>
              </p:cNvPr>
              <p:cNvSpPr txBox="1"/>
              <p:nvPr/>
            </p:nvSpPr>
            <p:spPr>
              <a:xfrm>
                <a:off x="7504675" y="4646274"/>
                <a:ext cx="253274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sz="4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s-MX" sz="4400" dirty="0"/>
              </a:p>
            </p:txBody>
          </p:sp>
        </mc:Choice>
        <mc:Fallback xmlns=""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E889C684-9A88-E6BD-40C8-4DC5BDB3DB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4675" y="4646274"/>
                <a:ext cx="253274" cy="67710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uadroTexto 2">
            <a:extLst>
              <a:ext uri="{FF2B5EF4-FFF2-40B4-BE49-F238E27FC236}">
                <a16:creationId xmlns:a16="http://schemas.microsoft.com/office/drawing/2014/main" id="{5E71F51D-27CA-15B3-7CFF-F68F1A5A68BE}"/>
              </a:ext>
            </a:extLst>
          </p:cNvPr>
          <p:cNvSpPr txBox="1"/>
          <p:nvPr/>
        </p:nvSpPr>
        <p:spPr>
          <a:xfrm>
            <a:off x="904193" y="2105561"/>
            <a:ext cx="1017157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000" dirty="0">
                <a:solidFill>
                  <a:schemeClr val="tx2"/>
                </a:solidFill>
              </a:rPr>
              <a:t>Si las fuerzas son                     etc., abreviaremos la suma como: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uadroTexto 3">
                <a:extLst>
                  <a:ext uri="{FF2B5EF4-FFF2-40B4-BE49-F238E27FC236}">
                    <a16:creationId xmlns:a16="http://schemas.microsoft.com/office/drawing/2014/main" id="{78E501F7-A6AC-8840-8782-A52A13C59A8E}"/>
                  </a:ext>
                </a:extLst>
              </p:cNvPr>
              <p:cNvSpPr txBox="1"/>
              <p:nvPr/>
            </p:nvSpPr>
            <p:spPr>
              <a:xfrm>
                <a:off x="904193" y="3969767"/>
                <a:ext cx="8531355" cy="93185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s-MX" sz="540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s-MX" sz="54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acc>
                    <m:r>
                      <a:rPr lang="es-MX" sz="54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s-MX" sz="54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s-MX" sz="54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s-MX" sz="54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</m:acc>
                      </m:e>
                      <m:sub>
                        <m:r>
                          <a:rPr lang="es-MX" sz="54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s-MX" sz="54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s-MX" sz="54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s-MX" sz="54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s-MX" sz="54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</m:acc>
                      </m:e>
                      <m:sub>
                        <m:r>
                          <a:rPr lang="es-MX" sz="54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s-MX" sz="54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s-MX" sz="5400" dirty="0">
                    <a:solidFill>
                      <a:schemeClr val="tx2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MX" sz="54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s-MX" sz="54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s-MX" sz="54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</m:acc>
                      </m:e>
                      <m:sub>
                        <m:r>
                          <a:rPr lang="es-MX" sz="54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s-MX" sz="54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s-MX" sz="540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</m:t>
                    </m:r>
                    <m:r>
                      <a:rPr lang="es-MX" sz="54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s-MX" sz="54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acc>
                          <m:accPr>
                            <m:chr m:val="⃗"/>
                            <m:ctrlPr>
                              <a:rPr lang="es-MX" sz="54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s-MX" sz="54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MX" sz="54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s-MX" sz="54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acc>
                      </m:e>
                    </m:nary>
                  </m:oMath>
                </a14:m>
                <a:endParaRPr lang="es-MX" sz="54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4" name="CuadroTexto 3">
                <a:extLst>
                  <a:ext uri="{FF2B5EF4-FFF2-40B4-BE49-F238E27FC236}">
                    <a16:creationId xmlns:a16="http://schemas.microsoft.com/office/drawing/2014/main" id="{78E501F7-A6AC-8840-8782-A52A13C59A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193" y="3969767"/>
                <a:ext cx="8531355" cy="93185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uadroTexto 5">
                <a:extLst>
                  <a:ext uri="{FF2B5EF4-FFF2-40B4-BE49-F238E27FC236}">
                    <a16:creationId xmlns:a16="http://schemas.microsoft.com/office/drawing/2014/main" id="{EF5D868F-E4EB-0091-41CD-249479B2FD6E}"/>
                  </a:ext>
                </a:extLst>
              </p:cNvPr>
              <p:cNvSpPr txBox="1"/>
              <p:nvPr/>
            </p:nvSpPr>
            <p:spPr>
              <a:xfrm>
                <a:off x="4512364" y="2062239"/>
                <a:ext cx="703526" cy="6902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s-MX" sz="4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s-MX" sz="4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MX" sz="40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s-MX" sz="4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s-MX" sz="4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</m:e>
                      </m:acc>
                    </m:oMath>
                  </m:oMathPara>
                </a14:m>
                <a:endParaRPr lang="es-MX" sz="4000" dirty="0"/>
              </a:p>
            </p:txBody>
          </p:sp>
        </mc:Choice>
        <mc:Fallback xmlns="">
          <p:sp>
            <p:nvSpPr>
              <p:cNvPr id="6" name="CuadroTexto 5">
                <a:extLst>
                  <a:ext uri="{FF2B5EF4-FFF2-40B4-BE49-F238E27FC236}">
                    <a16:creationId xmlns:a16="http://schemas.microsoft.com/office/drawing/2014/main" id="{EF5D868F-E4EB-0091-41CD-249479B2FD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2364" y="2062239"/>
                <a:ext cx="703526" cy="6902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3D7008F8-4E79-3066-DBF9-7EF8C51AE947}"/>
                  </a:ext>
                </a:extLst>
              </p:cNvPr>
              <p:cNvSpPr txBox="1"/>
              <p:nvPr/>
            </p:nvSpPr>
            <p:spPr>
              <a:xfrm>
                <a:off x="5269478" y="2062239"/>
                <a:ext cx="715389" cy="6902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s-MX" sz="4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s-MX" sz="4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MX" sz="40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s-MX" sz="4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s-MX" sz="4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</m:e>
                      </m:acc>
                    </m:oMath>
                  </m:oMathPara>
                </a14:m>
                <a:endParaRPr lang="es-MX" sz="4000" dirty="0"/>
              </a:p>
            </p:txBody>
          </p:sp>
        </mc:Choice>
        <mc:Fallback xmlns=""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3D7008F8-4E79-3066-DBF9-7EF8C51AE9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9478" y="2062239"/>
                <a:ext cx="715389" cy="6902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E1CD3264-6411-8BAC-A55C-E0D5517A9F7B}"/>
                  </a:ext>
                </a:extLst>
              </p:cNvPr>
              <p:cNvSpPr txBox="1"/>
              <p:nvPr/>
            </p:nvSpPr>
            <p:spPr>
              <a:xfrm>
                <a:off x="6038455" y="2062239"/>
                <a:ext cx="715389" cy="6902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s-MX" sz="4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s-MX" sz="4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MX" sz="40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s-MX" sz="40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s-MX" sz="4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</m:e>
                      </m:acc>
                    </m:oMath>
                  </m:oMathPara>
                </a14:m>
                <a:endParaRPr lang="es-MX" sz="4000" dirty="0"/>
              </a:p>
            </p:txBody>
          </p:sp>
        </mc:Choice>
        <mc:Fallback xmlns=""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E1CD3264-6411-8BAC-A55C-E0D5517A9F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8455" y="2062239"/>
                <a:ext cx="715389" cy="6902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81394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80160" y="466343"/>
            <a:ext cx="9628632" cy="1362113"/>
          </a:xfrm>
        </p:spPr>
        <p:txBody>
          <a:bodyPr rtlCol="0" anchor="ctr">
            <a:normAutofit/>
          </a:bodyPr>
          <a:lstStyle/>
          <a:p>
            <a:pPr rtl="0"/>
            <a:r>
              <a:rPr lang="es-MX" sz="5400" dirty="0">
                <a:solidFill>
                  <a:schemeClr val="bg2"/>
                </a:solidFill>
              </a:rPr>
              <a:t>Componentes de la fuerza neta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E889C684-9A88-E6BD-40C8-4DC5BDB3DB7D}"/>
                  </a:ext>
                </a:extLst>
              </p:cNvPr>
              <p:cNvSpPr txBox="1"/>
              <p:nvPr/>
            </p:nvSpPr>
            <p:spPr>
              <a:xfrm>
                <a:off x="7504675" y="4646274"/>
                <a:ext cx="253274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sz="4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s-MX" sz="4400" dirty="0"/>
              </a:p>
            </p:txBody>
          </p:sp>
        </mc:Choice>
        <mc:Fallback xmlns=""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E889C684-9A88-E6BD-40C8-4DC5BDB3DB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4675" y="4646274"/>
                <a:ext cx="253274" cy="67710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uadroTexto 2">
            <a:extLst>
              <a:ext uri="{FF2B5EF4-FFF2-40B4-BE49-F238E27FC236}">
                <a16:creationId xmlns:a16="http://schemas.microsoft.com/office/drawing/2014/main" id="{5E71F51D-27CA-15B3-7CFF-F68F1A5A68BE}"/>
              </a:ext>
            </a:extLst>
          </p:cNvPr>
          <p:cNvSpPr txBox="1"/>
          <p:nvPr/>
        </p:nvSpPr>
        <p:spPr>
          <a:xfrm>
            <a:off x="904193" y="2105561"/>
            <a:ext cx="1017157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000" dirty="0">
                <a:solidFill>
                  <a:schemeClr val="tx2"/>
                </a:solidFill>
              </a:rPr>
              <a:t>Las componentes de la fuerza neta en el eje x y en el eje y son: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uadroTexto 3">
                <a:extLst>
                  <a:ext uri="{FF2B5EF4-FFF2-40B4-BE49-F238E27FC236}">
                    <a16:creationId xmlns:a16="http://schemas.microsoft.com/office/drawing/2014/main" id="{78E501F7-A6AC-8840-8782-A52A13C59A8E}"/>
                  </a:ext>
                </a:extLst>
              </p:cNvPr>
              <p:cNvSpPr txBox="1"/>
              <p:nvPr/>
            </p:nvSpPr>
            <p:spPr>
              <a:xfrm>
                <a:off x="1157411" y="3575871"/>
                <a:ext cx="8531355" cy="327910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MX" sz="4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sz="4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s-MX" sz="4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s-MX" sz="4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s-MX" sz="4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s-MX" sz="44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MX" sz="44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s-MX" sz="44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s-MX" sz="4400" b="0" dirty="0">
                  <a:solidFill>
                    <a:schemeClr val="tx2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MX" sz="4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sz="4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s-MX" sz="4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s-MX" sz="4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s-MX" sz="4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s-MX" sz="44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MX" sz="44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s-MX" sz="44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s-MX" sz="44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4" name="CuadroTexto 3">
                <a:extLst>
                  <a:ext uri="{FF2B5EF4-FFF2-40B4-BE49-F238E27FC236}">
                    <a16:creationId xmlns:a16="http://schemas.microsoft.com/office/drawing/2014/main" id="{78E501F7-A6AC-8840-8782-A52A13C59A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7411" y="3575871"/>
                <a:ext cx="8531355" cy="327910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71322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80160" y="466343"/>
            <a:ext cx="9628632" cy="1362113"/>
          </a:xfrm>
        </p:spPr>
        <p:txBody>
          <a:bodyPr rtlCol="0" anchor="ctr">
            <a:normAutofit/>
          </a:bodyPr>
          <a:lstStyle/>
          <a:p>
            <a:pPr rtl="0"/>
            <a:r>
              <a:rPr lang="es-MX" sz="5400" dirty="0">
                <a:solidFill>
                  <a:schemeClr val="bg2"/>
                </a:solidFill>
              </a:rPr>
              <a:t>Magnitud de la fuerza neta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E889C684-9A88-E6BD-40C8-4DC5BDB3DB7D}"/>
                  </a:ext>
                </a:extLst>
              </p:cNvPr>
              <p:cNvSpPr txBox="1"/>
              <p:nvPr/>
            </p:nvSpPr>
            <p:spPr>
              <a:xfrm>
                <a:off x="7504675" y="4646274"/>
                <a:ext cx="253274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sz="4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s-MX" sz="4400" dirty="0"/>
              </a:p>
            </p:txBody>
          </p:sp>
        </mc:Choice>
        <mc:Fallback xmlns=""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E889C684-9A88-E6BD-40C8-4DC5BDB3DB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4675" y="4646274"/>
                <a:ext cx="253274" cy="67710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uadroTexto 2">
            <a:extLst>
              <a:ext uri="{FF2B5EF4-FFF2-40B4-BE49-F238E27FC236}">
                <a16:creationId xmlns:a16="http://schemas.microsoft.com/office/drawing/2014/main" id="{5E71F51D-27CA-15B3-7CFF-F68F1A5A68BE}"/>
              </a:ext>
            </a:extLst>
          </p:cNvPr>
          <p:cNvSpPr txBox="1"/>
          <p:nvPr/>
        </p:nvSpPr>
        <p:spPr>
          <a:xfrm>
            <a:off x="904193" y="2105561"/>
            <a:ext cx="101715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000" dirty="0">
                <a:solidFill>
                  <a:schemeClr val="tx2"/>
                </a:solidFill>
              </a:rPr>
              <a:t>La magnitud de la fuerza neta es: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uadroTexto 3">
                <a:extLst>
                  <a:ext uri="{FF2B5EF4-FFF2-40B4-BE49-F238E27FC236}">
                    <a16:creationId xmlns:a16="http://schemas.microsoft.com/office/drawing/2014/main" id="{78E501F7-A6AC-8840-8782-A52A13C59A8E}"/>
                  </a:ext>
                </a:extLst>
              </p:cNvPr>
              <p:cNvSpPr txBox="1"/>
              <p:nvPr/>
            </p:nvSpPr>
            <p:spPr>
              <a:xfrm>
                <a:off x="1157411" y="3575871"/>
                <a:ext cx="8531355" cy="137781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sz="4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s-MX" sz="4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s-MX" sz="4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Sup>
                            <m:sSubSupPr>
                              <m:ctrlPr>
                                <a:rPr lang="es-MX" sz="44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s-MX" sz="44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s-MX" sz="44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es-MX" sz="44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s-MX" sz="4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s-MX" sz="44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s-MX" sz="44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s-MX" sz="44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  <m:sup>
                              <m:r>
                                <a:rPr lang="es-MX" sz="44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rad>
                    </m:oMath>
                  </m:oMathPara>
                </a14:m>
                <a:endParaRPr lang="es-MX" sz="44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4" name="CuadroTexto 3">
                <a:extLst>
                  <a:ext uri="{FF2B5EF4-FFF2-40B4-BE49-F238E27FC236}">
                    <a16:creationId xmlns:a16="http://schemas.microsoft.com/office/drawing/2014/main" id="{78E501F7-A6AC-8840-8782-A52A13C59A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7411" y="3575871"/>
                <a:ext cx="8531355" cy="137781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98197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80160" y="466343"/>
            <a:ext cx="9628632" cy="1362113"/>
          </a:xfrm>
        </p:spPr>
        <p:txBody>
          <a:bodyPr rtlCol="0" anchor="ctr">
            <a:normAutofit/>
          </a:bodyPr>
          <a:lstStyle/>
          <a:p>
            <a:pPr rtl="0"/>
            <a:r>
              <a:rPr lang="es-MX" sz="5400" dirty="0">
                <a:solidFill>
                  <a:schemeClr val="bg2"/>
                </a:solidFill>
              </a:rPr>
              <a:t>Dirección de la fuerza neta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E889C684-9A88-E6BD-40C8-4DC5BDB3DB7D}"/>
                  </a:ext>
                </a:extLst>
              </p:cNvPr>
              <p:cNvSpPr txBox="1"/>
              <p:nvPr/>
            </p:nvSpPr>
            <p:spPr>
              <a:xfrm>
                <a:off x="7504675" y="4646274"/>
                <a:ext cx="253274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sz="4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s-MX" sz="4400" dirty="0"/>
              </a:p>
            </p:txBody>
          </p:sp>
        </mc:Choice>
        <mc:Fallback xmlns=""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E889C684-9A88-E6BD-40C8-4DC5BDB3DB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4675" y="4646274"/>
                <a:ext cx="253274" cy="67710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uadroTexto 2">
            <a:extLst>
              <a:ext uri="{FF2B5EF4-FFF2-40B4-BE49-F238E27FC236}">
                <a16:creationId xmlns:a16="http://schemas.microsoft.com/office/drawing/2014/main" id="{5E71F51D-27CA-15B3-7CFF-F68F1A5A68BE}"/>
              </a:ext>
            </a:extLst>
          </p:cNvPr>
          <p:cNvSpPr txBox="1"/>
          <p:nvPr/>
        </p:nvSpPr>
        <p:spPr>
          <a:xfrm>
            <a:off x="904193" y="2105561"/>
            <a:ext cx="101715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000" dirty="0">
                <a:solidFill>
                  <a:schemeClr val="tx2"/>
                </a:solidFill>
              </a:rPr>
              <a:t>La dirección de la fuerza neta, la obtenemos de: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uadroTexto 3">
                <a:extLst>
                  <a:ext uri="{FF2B5EF4-FFF2-40B4-BE49-F238E27FC236}">
                    <a16:creationId xmlns:a16="http://schemas.microsoft.com/office/drawing/2014/main" id="{78E501F7-A6AC-8840-8782-A52A13C59A8E}"/>
                  </a:ext>
                </a:extLst>
              </p:cNvPr>
              <p:cNvSpPr txBox="1"/>
              <p:nvPr/>
            </p:nvSpPr>
            <p:spPr>
              <a:xfrm>
                <a:off x="1157411" y="3575871"/>
                <a:ext cx="8531355" cy="140038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sz="4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s-MX" sz="4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s-MX" sz="4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s-MX" sz="4400" b="0" i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tan</m:t>
                          </m:r>
                        </m:fName>
                        <m:e>
                          <m:f>
                            <m:fPr>
                              <m:ctrlPr>
                                <a:rPr lang="es-MX" sz="44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s-MX" sz="440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MX" sz="440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s-MX" sz="440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s-MX" sz="440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MX" sz="440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s-MX" sz="440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den>
                          </m:f>
                        </m:e>
                      </m:func>
                    </m:oMath>
                  </m:oMathPara>
                </a14:m>
                <a:endParaRPr lang="es-MX" sz="44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4" name="CuadroTexto 3">
                <a:extLst>
                  <a:ext uri="{FF2B5EF4-FFF2-40B4-BE49-F238E27FC236}">
                    <a16:creationId xmlns:a16="http://schemas.microsoft.com/office/drawing/2014/main" id="{78E501F7-A6AC-8840-8782-A52A13C59A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7411" y="3575871"/>
                <a:ext cx="8531355" cy="140038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75488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80160" y="466343"/>
            <a:ext cx="9628632" cy="1362113"/>
          </a:xfrm>
        </p:spPr>
        <p:txBody>
          <a:bodyPr rtlCol="0" anchor="ctr">
            <a:normAutofit/>
          </a:bodyPr>
          <a:lstStyle/>
          <a:p>
            <a:pPr rtl="0"/>
            <a:r>
              <a:rPr lang="es-MX" sz="5400" dirty="0">
                <a:solidFill>
                  <a:schemeClr val="bg2"/>
                </a:solidFill>
              </a:rPr>
              <a:t>Ejercicio a resolver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E889C684-9A88-E6BD-40C8-4DC5BDB3DB7D}"/>
                  </a:ext>
                </a:extLst>
              </p:cNvPr>
              <p:cNvSpPr txBox="1"/>
              <p:nvPr/>
            </p:nvSpPr>
            <p:spPr>
              <a:xfrm>
                <a:off x="7504675" y="4646274"/>
                <a:ext cx="253274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sz="4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s-MX" sz="4400" dirty="0"/>
              </a:p>
            </p:txBody>
          </p:sp>
        </mc:Choice>
        <mc:Fallback xmlns=""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E889C684-9A88-E6BD-40C8-4DC5BDB3DB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4675" y="4646274"/>
                <a:ext cx="253274" cy="67710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uadroTexto 2">
            <a:extLst>
              <a:ext uri="{FF2B5EF4-FFF2-40B4-BE49-F238E27FC236}">
                <a16:creationId xmlns:a16="http://schemas.microsoft.com/office/drawing/2014/main" id="{5E71F51D-27CA-15B3-7CFF-F68F1A5A68BE}"/>
              </a:ext>
            </a:extLst>
          </p:cNvPr>
          <p:cNvSpPr txBox="1"/>
          <p:nvPr/>
        </p:nvSpPr>
        <p:spPr>
          <a:xfrm>
            <a:off x="904193" y="2105561"/>
            <a:ext cx="1017157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000" dirty="0">
                <a:solidFill>
                  <a:schemeClr val="tx2"/>
                </a:solidFill>
              </a:rPr>
              <a:t>Los siguientes vectores actúan sobre un objeto, determina por el vector resultante y el ángulo que forma con respecto al eje x positivo.</a:t>
            </a:r>
          </a:p>
          <a:p>
            <a:endParaRPr lang="es-MX" sz="4000" dirty="0">
              <a:solidFill>
                <a:schemeClr val="tx2"/>
              </a:solidFill>
            </a:endParaRPr>
          </a:p>
          <a:p>
            <a:r>
              <a:rPr lang="es-MX" sz="4000" dirty="0">
                <a:solidFill>
                  <a:schemeClr val="tx2"/>
                </a:solidFill>
              </a:rPr>
              <a:t>A esta configuración se le llama </a:t>
            </a:r>
            <a:r>
              <a:rPr lang="es-MX" sz="4000" b="1" dirty="0">
                <a:solidFill>
                  <a:srgbClr val="0000FF"/>
                </a:solidFill>
              </a:rPr>
              <a:t>sistema de vectores</a:t>
            </a:r>
            <a:r>
              <a:rPr lang="es-MX" sz="4000" dirty="0">
                <a:solidFill>
                  <a:schemeClr val="tx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82480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80160" y="466343"/>
            <a:ext cx="9628632" cy="1362113"/>
          </a:xfrm>
        </p:spPr>
        <p:txBody>
          <a:bodyPr rtlCol="0" anchor="ctr">
            <a:normAutofit/>
          </a:bodyPr>
          <a:lstStyle/>
          <a:p>
            <a:pPr rtl="0"/>
            <a:r>
              <a:rPr lang="es-MX" sz="5400" dirty="0">
                <a:solidFill>
                  <a:schemeClr val="bg2"/>
                </a:solidFill>
              </a:rPr>
              <a:t>Ejercicio a resolver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E889C684-9A88-E6BD-40C8-4DC5BDB3DB7D}"/>
                  </a:ext>
                </a:extLst>
              </p:cNvPr>
              <p:cNvSpPr txBox="1"/>
              <p:nvPr/>
            </p:nvSpPr>
            <p:spPr>
              <a:xfrm>
                <a:off x="7504675" y="4646274"/>
                <a:ext cx="253274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sz="4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s-MX" sz="4400" dirty="0"/>
              </a:p>
            </p:txBody>
          </p:sp>
        </mc:Choice>
        <mc:Fallback xmlns=""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E889C684-9A88-E6BD-40C8-4DC5BDB3DB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4675" y="4646274"/>
                <a:ext cx="253274" cy="67710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uadroTexto 2">
            <a:extLst>
              <a:ext uri="{FF2B5EF4-FFF2-40B4-BE49-F238E27FC236}">
                <a16:creationId xmlns:a16="http://schemas.microsoft.com/office/drawing/2014/main" id="{5E71F51D-27CA-15B3-7CFF-F68F1A5A68BE}"/>
              </a:ext>
            </a:extLst>
          </p:cNvPr>
          <p:cNvSpPr txBox="1"/>
          <p:nvPr/>
        </p:nvSpPr>
        <p:spPr>
          <a:xfrm>
            <a:off x="904193" y="2105561"/>
            <a:ext cx="1017157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000" dirty="0">
                <a:solidFill>
                  <a:schemeClr val="tx2"/>
                </a:solidFill>
              </a:rPr>
              <a:t>Los siguientes vectores actúan sobre un objeto, determina por el vector resultante y el ángulo que forma con respecto al eje x positivo.</a:t>
            </a:r>
          </a:p>
          <a:p>
            <a:endParaRPr lang="es-MX" sz="4000" dirty="0">
              <a:solidFill>
                <a:schemeClr val="tx2"/>
              </a:solidFill>
            </a:endParaRPr>
          </a:p>
          <a:p>
            <a:r>
              <a:rPr lang="es-MX" sz="4000" dirty="0">
                <a:solidFill>
                  <a:schemeClr val="tx2"/>
                </a:solidFill>
              </a:rPr>
              <a:t>A esta configuración se le llama </a:t>
            </a:r>
            <a:r>
              <a:rPr lang="es-MX" sz="4000" b="1" dirty="0">
                <a:solidFill>
                  <a:srgbClr val="0000FF"/>
                </a:solidFill>
              </a:rPr>
              <a:t>sistema de vectores</a:t>
            </a:r>
            <a:r>
              <a:rPr lang="es-MX" sz="4000" dirty="0">
                <a:solidFill>
                  <a:schemeClr val="tx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1224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80160" y="466343"/>
            <a:ext cx="9628632" cy="1362113"/>
          </a:xfrm>
        </p:spPr>
        <p:txBody>
          <a:bodyPr rtlCol="0" anchor="ctr">
            <a:normAutofit/>
          </a:bodyPr>
          <a:lstStyle/>
          <a:p>
            <a:pPr rtl="0"/>
            <a:r>
              <a:rPr lang="es-MX" sz="5400" dirty="0">
                <a:solidFill>
                  <a:schemeClr val="bg2"/>
                </a:solidFill>
              </a:rPr>
              <a:t>Ejercicio a resolver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E889C684-9A88-E6BD-40C8-4DC5BDB3DB7D}"/>
                  </a:ext>
                </a:extLst>
              </p:cNvPr>
              <p:cNvSpPr txBox="1"/>
              <p:nvPr/>
            </p:nvSpPr>
            <p:spPr>
              <a:xfrm>
                <a:off x="7504675" y="4646274"/>
                <a:ext cx="253274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sz="4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s-MX" sz="4400" dirty="0"/>
              </a:p>
            </p:txBody>
          </p:sp>
        </mc:Choice>
        <mc:Fallback xmlns=""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E889C684-9A88-E6BD-40C8-4DC5BDB3DB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4675" y="4646274"/>
                <a:ext cx="253274" cy="67710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Imagen 9" descr="Gráfico&#10;&#10;Descripción generada automáticamente">
            <a:extLst>
              <a:ext uri="{FF2B5EF4-FFF2-40B4-BE49-F238E27FC236}">
                <a16:creationId xmlns:a16="http://schemas.microsoft.com/office/drawing/2014/main" id="{25F790A3-A37E-69BD-931D-352FD9F1B6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0777" y="-221623"/>
            <a:ext cx="9628632" cy="7599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07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80160" y="466343"/>
            <a:ext cx="9628632" cy="1362113"/>
          </a:xfrm>
        </p:spPr>
        <p:txBody>
          <a:bodyPr rtlCol="0" anchor="ctr">
            <a:normAutofit/>
          </a:bodyPr>
          <a:lstStyle/>
          <a:p>
            <a:pPr rtl="0"/>
            <a:r>
              <a:rPr lang="es-MX" sz="5400" dirty="0">
                <a:solidFill>
                  <a:schemeClr val="bg2"/>
                </a:solidFill>
              </a:rPr>
              <a:t>Recomendación para la solución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E889C684-9A88-E6BD-40C8-4DC5BDB3DB7D}"/>
                  </a:ext>
                </a:extLst>
              </p:cNvPr>
              <p:cNvSpPr txBox="1"/>
              <p:nvPr/>
            </p:nvSpPr>
            <p:spPr>
              <a:xfrm>
                <a:off x="7504675" y="4646274"/>
                <a:ext cx="253274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sz="4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s-MX" sz="4400" dirty="0"/>
              </a:p>
            </p:txBody>
          </p:sp>
        </mc:Choice>
        <mc:Fallback xmlns=""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E889C684-9A88-E6BD-40C8-4DC5BDB3DB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4675" y="4646274"/>
                <a:ext cx="253274" cy="67710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uadroTexto 2">
            <a:extLst>
              <a:ext uri="{FF2B5EF4-FFF2-40B4-BE49-F238E27FC236}">
                <a16:creationId xmlns:a16="http://schemas.microsoft.com/office/drawing/2014/main" id="{5E71F51D-27CA-15B3-7CFF-F68F1A5A68BE}"/>
              </a:ext>
            </a:extLst>
          </p:cNvPr>
          <p:cNvSpPr txBox="1"/>
          <p:nvPr/>
        </p:nvSpPr>
        <p:spPr>
          <a:xfrm>
            <a:off x="1008687" y="2475000"/>
            <a:ext cx="1017157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000" dirty="0">
                <a:solidFill>
                  <a:schemeClr val="tx2"/>
                </a:solidFill>
              </a:rPr>
              <a:t>Es conveniente enlistar los vectores involucrados de tal manera que tengamos tanto la magnitud como el ángulo que establece su dirección.</a:t>
            </a:r>
          </a:p>
        </p:txBody>
      </p:sp>
    </p:spTree>
    <p:extLst>
      <p:ext uri="{BB962C8B-B14F-4D97-AF65-F5344CB8AC3E}">
        <p14:creationId xmlns:p14="http://schemas.microsoft.com/office/powerpoint/2010/main" val="651481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80160" y="466343"/>
            <a:ext cx="9628632" cy="1362113"/>
          </a:xfrm>
        </p:spPr>
        <p:txBody>
          <a:bodyPr rtlCol="0" anchor="ctr">
            <a:normAutofit/>
          </a:bodyPr>
          <a:lstStyle/>
          <a:p>
            <a:pPr rtl="0"/>
            <a:r>
              <a:rPr lang="es-MX" sz="5400" dirty="0">
                <a:solidFill>
                  <a:schemeClr val="bg2"/>
                </a:solidFill>
              </a:rPr>
              <a:t>Recomendación para la solución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E889C684-9A88-E6BD-40C8-4DC5BDB3DB7D}"/>
                  </a:ext>
                </a:extLst>
              </p:cNvPr>
              <p:cNvSpPr txBox="1"/>
              <p:nvPr/>
            </p:nvSpPr>
            <p:spPr>
              <a:xfrm>
                <a:off x="7504675" y="4646274"/>
                <a:ext cx="253274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sz="4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s-MX" sz="4400" dirty="0"/>
              </a:p>
            </p:txBody>
          </p:sp>
        </mc:Choice>
        <mc:Fallback xmlns=""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E889C684-9A88-E6BD-40C8-4DC5BDB3DB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4675" y="4646274"/>
                <a:ext cx="253274" cy="67710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uadroTexto 2">
            <a:extLst>
              <a:ext uri="{FF2B5EF4-FFF2-40B4-BE49-F238E27FC236}">
                <a16:creationId xmlns:a16="http://schemas.microsoft.com/office/drawing/2014/main" id="{5E71F51D-27CA-15B3-7CFF-F68F1A5A68BE}"/>
              </a:ext>
            </a:extLst>
          </p:cNvPr>
          <p:cNvSpPr txBox="1"/>
          <p:nvPr/>
        </p:nvSpPr>
        <p:spPr>
          <a:xfrm>
            <a:off x="904193" y="2211726"/>
            <a:ext cx="1017157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000" dirty="0">
                <a:solidFill>
                  <a:schemeClr val="tx2"/>
                </a:solidFill>
              </a:rPr>
              <a:t>Recordemos que todo vector debe de tener un ángulo asociado, veremos en particular que en el ejercicio hay dos vectores que coinciden con los ejes del sistema cartesiano.</a:t>
            </a:r>
          </a:p>
        </p:txBody>
      </p:sp>
    </p:spTree>
    <p:extLst>
      <p:ext uri="{BB962C8B-B14F-4D97-AF65-F5344CB8AC3E}">
        <p14:creationId xmlns:p14="http://schemas.microsoft.com/office/powerpoint/2010/main" val="2943173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es-MX" sz="5400" dirty="0">
                <a:solidFill>
                  <a:schemeClr val="bg2"/>
                </a:solidFill>
              </a:rPr>
              <a:t>El concepto de fuerza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A49312C-697D-28E9-4EA7-9D060DC837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09832" y="2190749"/>
            <a:ext cx="9369287" cy="398621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s-MX" sz="4000" dirty="0">
                <a:solidFill>
                  <a:schemeClr val="tx2"/>
                </a:solidFill>
              </a:rPr>
              <a:t>En el lenguaje cotidiano, fuerza es un empujón o un tirón.</a:t>
            </a:r>
          </a:p>
          <a:p>
            <a:pPr marL="0" indent="0">
              <a:buNone/>
            </a:pPr>
            <a:endParaRPr lang="es-MX" sz="4000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s-MX" sz="4000" b="1" dirty="0">
                <a:solidFill>
                  <a:schemeClr val="tx2"/>
                </a:solidFill>
              </a:rPr>
              <a:t>Definición: </a:t>
            </a:r>
            <a:r>
              <a:rPr lang="es-MX" sz="4000" dirty="0">
                <a:solidFill>
                  <a:schemeClr val="tx2"/>
                </a:solidFill>
              </a:rPr>
              <a:t>una fuerza es una interacción entre dos cuerpos o entre un cuerpo y su ambiente.</a:t>
            </a:r>
          </a:p>
        </p:txBody>
      </p:sp>
    </p:spTree>
    <p:extLst>
      <p:ext uri="{BB962C8B-B14F-4D97-AF65-F5344CB8AC3E}">
        <p14:creationId xmlns:p14="http://schemas.microsoft.com/office/powerpoint/2010/main" val="705447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80160" y="466343"/>
            <a:ext cx="9628632" cy="1362113"/>
          </a:xfrm>
        </p:spPr>
        <p:txBody>
          <a:bodyPr rtlCol="0" anchor="ctr">
            <a:normAutofit/>
          </a:bodyPr>
          <a:lstStyle/>
          <a:p>
            <a:pPr rtl="0"/>
            <a:r>
              <a:rPr lang="es-MX" sz="5400" dirty="0">
                <a:solidFill>
                  <a:schemeClr val="bg2"/>
                </a:solidFill>
              </a:rPr>
              <a:t>Lista de vectores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E889C684-9A88-E6BD-40C8-4DC5BDB3DB7D}"/>
                  </a:ext>
                </a:extLst>
              </p:cNvPr>
              <p:cNvSpPr txBox="1"/>
              <p:nvPr/>
            </p:nvSpPr>
            <p:spPr>
              <a:xfrm>
                <a:off x="7504675" y="4646274"/>
                <a:ext cx="253274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sz="4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s-MX" sz="4400" dirty="0"/>
              </a:p>
            </p:txBody>
          </p:sp>
        </mc:Choice>
        <mc:Fallback xmlns=""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E889C684-9A88-E6BD-40C8-4DC5BDB3DB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4675" y="4646274"/>
                <a:ext cx="253274" cy="67710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a 4">
                <a:extLst>
                  <a:ext uri="{FF2B5EF4-FFF2-40B4-BE49-F238E27FC236}">
                    <a16:creationId xmlns:a16="http://schemas.microsoft.com/office/drawing/2014/main" id="{9BFC968C-55A4-CAFC-B138-735F2F4D18C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47362535"/>
                  </p:ext>
                </p:extLst>
              </p:nvPr>
            </p:nvGraphicFramePr>
            <p:xfrm>
              <a:off x="998804" y="2300635"/>
              <a:ext cx="9909988" cy="3749040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2477497">
                      <a:extLst>
                        <a:ext uri="{9D8B030D-6E8A-4147-A177-3AD203B41FA5}">
                          <a16:colId xmlns:a16="http://schemas.microsoft.com/office/drawing/2014/main" val="3961962864"/>
                        </a:ext>
                      </a:extLst>
                    </a:gridCol>
                    <a:gridCol w="2477497">
                      <a:extLst>
                        <a:ext uri="{9D8B030D-6E8A-4147-A177-3AD203B41FA5}">
                          <a16:colId xmlns:a16="http://schemas.microsoft.com/office/drawing/2014/main" val="3790787724"/>
                        </a:ext>
                      </a:extLst>
                    </a:gridCol>
                    <a:gridCol w="2477497">
                      <a:extLst>
                        <a:ext uri="{9D8B030D-6E8A-4147-A177-3AD203B41FA5}">
                          <a16:colId xmlns:a16="http://schemas.microsoft.com/office/drawing/2014/main" val="426983660"/>
                        </a:ext>
                      </a:extLst>
                    </a:gridCol>
                    <a:gridCol w="2477497">
                      <a:extLst>
                        <a:ext uri="{9D8B030D-6E8A-4147-A177-3AD203B41FA5}">
                          <a16:colId xmlns:a16="http://schemas.microsoft.com/office/drawing/2014/main" val="176352513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MX" sz="3600" dirty="0"/>
                            <a:t>Vector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MX" sz="3600" dirty="0"/>
                            <a:t>Cuadrante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MX" sz="3600" dirty="0"/>
                            <a:t>Magnitud</a:t>
                          </a:r>
                        </a:p>
                        <a:p>
                          <a:pPr algn="ctr"/>
                          <a:r>
                            <a:rPr lang="es-MX" sz="3600" dirty="0"/>
                            <a:t>(en N)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MX" sz="3600" dirty="0"/>
                            <a:t>Ángulo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11431305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MX" sz="3600" dirty="0">
                              <a:solidFill>
                                <a:schemeClr val="tx2"/>
                              </a:solidFill>
                            </a:rPr>
                            <a:t>F</a:t>
                          </a:r>
                          <a:r>
                            <a:rPr lang="es-MX" sz="3600" baseline="-25000" dirty="0">
                              <a:solidFill>
                                <a:schemeClr val="tx2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MX" sz="3600" dirty="0">
                              <a:solidFill>
                                <a:schemeClr val="tx2"/>
                              </a:solidFill>
                            </a:rPr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MX" sz="3600" dirty="0">
                              <a:solidFill>
                                <a:schemeClr val="tx2"/>
                              </a:solidFill>
                            </a:rPr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MX" sz="360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MX" sz="360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s-MX" sz="36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s-MX" sz="36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  <m:r>
                                  <a:rPr lang="es-MX" sz="36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°</m:t>
                                </m:r>
                              </m:oMath>
                            </m:oMathPara>
                          </a14:m>
                          <a:endParaRPr lang="es-MX" sz="360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8794769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MX" sz="3600" dirty="0">
                              <a:solidFill>
                                <a:schemeClr val="tx2"/>
                              </a:solidFill>
                            </a:rPr>
                            <a:t>F</a:t>
                          </a:r>
                          <a:r>
                            <a:rPr lang="es-MX" sz="3600" baseline="-25000" dirty="0">
                              <a:solidFill>
                                <a:schemeClr val="tx2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MX" sz="3600" dirty="0">
                              <a:solidFill>
                                <a:schemeClr val="tx2"/>
                              </a:solidFill>
                            </a:rPr>
                            <a:t>II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MX" sz="3600" dirty="0">
                              <a:solidFill>
                                <a:schemeClr val="tx2"/>
                              </a:solidFill>
                            </a:rPr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MX" sz="360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MX" sz="360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s-MX" sz="36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s-MX" sz="36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=40</m:t>
                                </m:r>
                                <m:r>
                                  <a:rPr lang="es-MX" sz="36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°</m:t>
                                </m:r>
                              </m:oMath>
                            </m:oMathPara>
                          </a14:m>
                          <a:endParaRPr lang="es-MX" sz="360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420748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MX" sz="3600" dirty="0">
                              <a:solidFill>
                                <a:schemeClr val="tx2"/>
                              </a:solidFill>
                            </a:rPr>
                            <a:t>F</a:t>
                          </a:r>
                          <a:r>
                            <a:rPr lang="es-MX" sz="3600" baseline="-25000" dirty="0">
                              <a:solidFill>
                                <a:schemeClr val="tx2"/>
                              </a:solidFill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MX" sz="3600" dirty="0">
                              <a:solidFill>
                                <a:schemeClr val="tx2"/>
                              </a:solidFill>
                            </a:rPr>
                            <a:t>III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MX" sz="3600" dirty="0">
                              <a:solidFill>
                                <a:schemeClr val="tx2"/>
                              </a:solidFill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MX" sz="360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MX" sz="360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s-MX" sz="36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s-MX" sz="36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=30</m:t>
                                </m:r>
                                <m:r>
                                  <a:rPr lang="es-MX" sz="36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°</m:t>
                                </m:r>
                              </m:oMath>
                            </m:oMathPara>
                          </a14:m>
                          <a:endParaRPr lang="es-MX" sz="360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263365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MX" sz="3600" dirty="0">
                              <a:solidFill>
                                <a:schemeClr val="tx2"/>
                              </a:solidFill>
                            </a:rPr>
                            <a:t>F</a:t>
                          </a:r>
                          <a:r>
                            <a:rPr lang="es-MX" sz="3600" baseline="-25000" dirty="0">
                              <a:solidFill>
                                <a:schemeClr val="tx2"/>
                              </a:solidFill>
                            </a:rPr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MX" sz="3600" dirty="0">
                              <a:solidFill>
                                <a:schemeClr val="tx2"/>
                              </a:solidFill>
                            </a:rPr>
                            <a:t>II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MX" sz="3600" dirty="0">
                              <a:solidFill>
                                <a:schemeClr val="tx2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MX" sz="360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MX" sz="360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s-MX" sz="36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a:rPr lang="es-MX" sz="36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=90</m:t>
                                </m:r>
                                <m:r>
                                  <a:rPr lang="es-MX" sz="36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°</m:t>
                                </m:r>
                              </m:oMath>
                            </m:oMathPara>
                          </a14:m>
                          <a:endParaRPr lang="es-MX" sz="360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3989604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a 4">
                <a:extLst>
                  <a:ext uri="{FF2B5EF4-FFF2-40B4-BE49-F238E27FC236}">
                    <a16:creationId xmlns:a16="http://schemas.microsoft.com/office/drawing/2014/main" id="{9BFC968C-55A4-CAFC-B138-735F2F4D18C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47362535"/>
                  </p:ext>
                </p:extLst>
              </p:nvPr>
            </p:nvGraphicFramePr>
            <p:xfrm>
              <a:off x="998804" y="2300635"/>
              <a:ext cx="9909988" cy="3749040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2477497">
                      <a:extLst>
                        <a:ext uri="{9D8B030D-6E8A-4147-A177-3AD203B41FA5}">
                          <a16:colId xmlns:a16="http://schemas.microsoft.com/office/drawing/2014/main" val="3961962864"/>
                        </a:ext>
                      </a:extLst>
                    </a:gridCol>
                    <a:gridCol w="2477497">
                      <a:extLst>
                        <a:ext uri="{9D8B030D-6E8A-4147-A177-3AD203B41FA5}">
                          <a16:colId xmlns:a16="http://schemas.microsoft.com/office/drawing/2014/main" val="3790787724"/>
                        </a:ext>
                      </a:extLst>
                    </a:gridCol>
                    <a:gridCol w="2477497">
                      <a:extLst>
                        <a:ext uri="{9D8B030D-6E8A-4147-A177-3AD203B41FA5}">
                          <a16:colId xmlns:a16="http://schemas.microsoft.com/office/drawing/2014/main" val="426983660"/>
                        </a:ext>
                      </a:extLst>
                    </a:gridCol>
                    <a:gridCol w="2477497">
                      <a:extLst>
                        <a:ext uri="{9D8B030D-6E8A-4147-A177-3AD203B41FA5}">
                          <a16:colId xmlns:a16="http://schemas.microsoft.com/office/drawing/2014/main" val="1763525139"/>
                        </a:ext>
                      </a:extLst>
                    </a:gridCol>
                  </a:tblGrid>
                  <a:tr h="11887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MX" sz="3600" dirty="0"/>
                            <a:t>Vector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MX" sz="3600" dirty="0"/>
                            <a:t>Cuadrante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MX" sz="3600" dirty="0"/>
                            <a:t>Magnitud</a:t>
                          </a:r>
                        </a:p>
                        <a:p>
                          <a:pPr algn="ctr"/>
                          <a:r>
                            <a:rPr lang="es-MX" sz="3600" dirty="0"/>
                            <a:t>(en N)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MX" sz="3600" dirty="0"/>
                            <a:t>Ángulo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114313057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MX" sz="3600" dirty="0">
                              <a:solidFill>
                                <a:schemeClr val="tx2"/>
                              </a:solidFill>
                            </a:rPr>
                            <a:t>F</a:t>
                          </a:r>
                          <a:r>
                            <a:rPr lang="es-MX" sz="3600" baseline="-25000" dirty="0">
                              <a:solidFill>
                                <a:schemeClr val="tx2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MX" sz="3600" dirty="0">
                              <a:solidFill>
                                <a:schemeClr val="tx2"/>
                              </a:solidFill>
                            </a:rPr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MX" sz="3600" dirty="0">
                              <a:solidFill>
                                <a:schemeClr val="tx2"/>
                              </a:solidFill>
                            </a:rPr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s-MX"/>
                        </a:p>
                      </a:txBody>
                      <a:tcPr>
                        <a:blipFill>
                          <a:blip r:embed="rId4"/>
                          <a:stretch>
                            <a:fillRect l="-299754" t="-200000" r="-246" b="-3361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87947697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MX" sz="3600" dirty="0">
                              <a:solidFill>
                                <a:schemeClr val="tx2"/>
                              </a:solidFill>
                            </a:rPr>
                            <a:t>F</a:t>
                          </a:r>
                          <a:r>
                            <a:rPr lang="es-MX" sz="3600" baseline="-25000" dirty="0">
                              <a:solidFill>
                                <a:schemeClr val="tx2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MX" sz="3600" dirty="0">
                              <a:solidFill>
                                <a:schemeClr val="tx2"/>
                              </a:solidFill>
                            </a:rPr>
                            <a:t>II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MX" sz="3600" dirty="0">
                              <a:solidFill>
                                <a:schemeClr val="tx2"/>
                              </a:solidFill>
                            </a:rPr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s-MX"/>
                        </a:p>
                      </a:txBody>
                      <a:tcPr>
                        <a:blipFill>
                          <a:blip r:embed="rId4"/>
                          <a:stretch>
                            <a:fillRect l="-299754" t="-297170" r="-246" b="-23301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4207487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MX" sz="3600" dirty="0">
                              <a:solidFill>
                                <a:schemeClr val="tx2"/>
                              </a:solidFill>
                            </a:rPr>
                            <a:t>F</a:t>
                          </a:r>
                          <a:r>
                            <a:rPr lang="es-MX" sz="3600" baseline="-25000" dirty="0">
                              <a:solidFill>
                                <a:schemeClr val="tx2"/>
                              </a:solidFill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MX" sz="3600" dirty="0">
                              <a:solidFill>
                                <a:schemeClr val="tx2"/>
                              </a:solidFill>
                            </a:rPr>
                            <a:t>III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MX" sz="3600" dirty="0">
                              <a:solidFill>
                                <a:schemeClr val="tx2"/>
                              </a:solidFill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s-MX"/>
                        </a:p>
                      </a:txBody>
                      <a:tcPr>
                        <a:blipFill>
                          <a:blip r:embed="rId4"/>
                          <a:stretch>
                            <a:fillRect l="-299754" t="-400952" r="-246" b="-13523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26336572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MX" sz="3600" dirty="0">
                              <a:solidFill>
                                <a:schemeClr val="tx2"/>
                              </a:solidFill>
                            </a:rPr>
                            <a:t>F</a:t>
                          </a:r>
                          <a:r>
                            <a:rPr lang="es-MX" sz="3600" baseline="-25000" dirty="0">
                              <a:solidFill>
                                <a:schemeClr val="tx2"/>
                              </a:solidFill>
                            </a:rPr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MX" sz="3600" dirty="0">
                              <a:solidFill>
                                <a:schemeClr val="tx2"/>
                              </a:solidFill>
                            </a:rPr>
                            <a:t>II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MX" sz="3600" dirty="0">
                              <a:solidFill>
                                <a:schemeClr val="tx2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s-MX"/>
                        </a:p>
                      </a:txBody>
                      <a:tcPr>
                        <a:blipFill>
                          <a:blip r:embed="rId4"/>
                          <a:stretch>
                            <a:fillRect l="-299754" t="-500952" r="-246" b="-3523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39896046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630248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04193" y="452275"/>
            <a:ext cx="9628632" cy="1362113"/>
          </a:xfrm>
        </p:spPr>
        <p:txBody>
          <a:bodyPr rtlCol="0" anchor="ctr">
            <a:normAutofit/>
          </a:bodyPr>
          <a:lstStyle/>
          <a:p>
            <a:pPr rtl="0"/>
            <a:r>
              <a:rPr lang="es-MX" sz="5400" dirty="0">
                <a:solidFill>
                  <a:schemeClr val="bg2"/>
                </a:solidFill>
              </a:rPr>
              <a:t>Calculando las componentes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E889C684-9A88-E6BD-40C8-4DC5BDB3DB7D}"/>
                  </a:ext>
                </a:extLst>
              </p:cNvPr>
              <p:cNvSpPr txBox="1"/>
              <p:nvPr/>
            </p:nvSpPr>
            <p:spPr>
              <a:xfrm>
                <a:off x="7504675" y="4646274"/>
                <a:ext cx="253274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sz="4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s-MX" sz="4400" dirty="0"/>
              </a:p>
            </p:txBody>
          </p:sp>
        </mc:Choice>
        <mc:Fallback xmlns=""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E889C684-9A88-E6BD-40C8-4DC5BDB3DB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4675" y="4646274"/>
                <a:ext cx="253274" cy="67710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uadroTexto 2">
            <a:extLst>
              <a:ext uri="{FF2B5EF4-FFF2-40B4-BE49-F238E27FC236}">
                <a16:creationId xmlns:a16="http://schemas.microsoft.com/office/drawing/2014/main" id="{5E71F51D-27CA-15B3-7CFF-F68F1A5A68BE}"/>
              </a:ext>
            </a:extLst>
          </p:cNvPr>
          <p:cNvSpPr txBox="1"/>
          <p:nvPr/>
        </p:nvSpPr>
        <p:spPr>
          <a:xfrm>
            <a:off x="904193" y="2211726"/>
            <a:ext cx="1017157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000" dirty="0">
                <a:solidFill>
                  <a:schemeClr val="tx2"/>
                </a:solidFill>
              </a:rPr>
              <a:t>Una vez que tenemos la lista de vectores, iniciamos el cálculo de las componentes en las direcciones x e y de cada uno de ellos.</a:t>
            </a:r>
          </a:p>
          <a:p>
            <a:endParaRPr lang="es-MX" sz="4000" dirty="0">
              <a:solidFill>
                <a:schemeClr val="tx2"/>
              </a:solidFill>
            </a:endParaRPr>
          </a:p>
          <a:p>
            <a:r>
              <a:rPr lang="es-MX" sz="4000" dirty="0">
                <a:solidFill>
                  <a:schemeClr val="tx2"/>
                </a:solidFill>
              </a:rPr>
              <a:t>Siendo recomendable también hacer una tabla con las componentes.</a:t>
            </a:r>
          </a:p>
        </p:txBody>
      </p:sp>
    </p:spTree>
    <p:extLst>
      <p:ext uri="{BB962C8B-B14F-4D97-AF65-F5344CB8AC3E}">
        <p14:creationId xmlns:p14="http://schemas.microsoft.com/office/powerpoint/2010/main" val="3087407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80160" y="466343"/>
            <a:ext cx="9628632" cy="1362113"/>
          </a:xfrm>
        </p:spPr>
        <p:txBody>
          <a:bodyPr rtlCol="0" anchor="ctr">
            <a:normAutofit/>
          </a:bodyPr>
          <a:lstStyle/>
          <a:p>
            <a:pPr rtl="0"/>
            <a:r>
              <a:rPr lang="es-MX" sz="5400" dirty="0">
                <a:solidFill>
                  <a:schemeClr val="bg2"/>
                </a:solidFill>
              </a:rPr>
              <a:t>Lista de componentes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E889C684-9A88-E6BD-40C8-4DC5BDB3DB7D}"/>
                  </a:ext>
                </a:extLst>
              </p:cNvPr>
              <p:cNvSpPr txBox="1"/>
              <p:nvPr/>
            </p:nvSpPr>
            <p:spPr>
              <a:xfrm>
                <a:off x="7504675" y="4646274"/>
                <a:ext cx="253274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sz="4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s-MX" sz="4400" dirty="0"/>
              </a:p>
            </p:txBody>
          </p:sp>
        </mc:Choice>
        <mc:Fallback xmlns=""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E889C684-9A88-E6BD-40C8-4DC5BDB3DB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4675" y="4646274"/>
                <a:ext cx="253274" cy="67710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" name="Tabla 4">
                <a:extLst>
                  <a:ext uri="{FF2B5EF4-FFF2-40B4-BE49-F238E27FC236}">
                    <a16:creationId xmlns:a16="http://schemas.microsoft.com/office/drawing/2014/main" id="{9BFC968C-55A4-CAFC-B138-735F2F4D18C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11788690"/>
                  </p:ext>
                </p:extLst>
              </p:nvPr>
            </p:nvGraphicFramePr>
            <p:xfrm>
              <a:off x="490330" y="2300635"/>
              <a:ext cx="10418464" cy="3200400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2729948">
                      <a:extLst>
                        <a:ext uri="{9D8B030D-6E8A-4147-A177-3AD203B41FA5}">
                          <a16:colId xmlns:a16="http://schemas.microsoft.com/office/drawing/2014/main" val="3961962864"/>
                        </a:ext>
                      </a:extLst>
                    </a:gridCol>
                    <a:gridCol w="2479284">
                      <a:extLst>
                        <a:ext uri="{9D8B030D-6E8A-4147-A177-3AD203B41FA5}">
                          <a16:colId xmlns:a16="http://schemas.microsoft.com/office/drawing/2014/main" val="3790787724"/>
                        </a:ext>
                      </a:extLst>
                    </a:gridCol>
                    <a:gridCol w="2604616">
                      <a:extLst>
                        <a:ext uri="{9D8B030D-6E8A-4147-A177-3AD203B41FA5}">
                          <a16:colId xmlns:a16="http://schemas.microsoft.com/office/drawing/2014/main" val="426983660"/>
                        </a:ext>
                      </a:extLst>
                    </a:gridCol>
                    <a:gridCol w="2604616">
                      <a:extLst>
                        <a:ext uri="{9D8B030D-6E8A-4147-A177-3AD203B41FA5}">
                          <a16:colId xmlns:a16="http://schemas.microsoft.com/office/drawing/2014/main" val="176352513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MX" sz="3600" dirty="0">
                              <a:solidFill>
                                <a:schemeClr val="bg2"/>
                              </a:solidFill>
                            </a:rPr>
                            <a:t>Componente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MX" sz="3600" dirty="0">
                              <a:solidFill>
                                <a:schemeClr val="bg2"/>
                              </a:solidFill>
                            </a:rPr>
                            <a:t>Expresión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MX" sz="3600" dirty="0">
                              <a:solidFill>
                                <a:schemeClr val="bg2"/>
                              </a:solidFill>
                            </a:rPr>
                            <a:t>Sustitución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MX" sz="3600" dirty="0">
                              <a:solidFill>
                                <a:schemeClr val="bg2"/>
                              </a:solidFill>
                            </a:rPr>
                            <a:t>Valor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11431305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MX" sz="3600" dirty="0">
                              <a:solidFill>
                                <a:schemeClr val="tx2"/>
                              </a:solidFill>
                            </a:rPr>
                            <a:t>F</a:t>
                          </a:r>
                          <a:r>
                            <a:rPr lang="es-MX" sz="3600" baseline="-25000" dirty="0">
                              <a:solidFill>
                                <a:schemeClr val="tx2"/>
                              </a:solidFill>
                            </a:rPr>
                            <a:t>1x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MX" sz="360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func>
                                      <m:funcPr>
                                        <m:ctrlPr>
                                          <a:rPr lang="es-MX" sz="3600" i="1" smtClean="0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s-MX" sz="3600" i="0" smtClean="0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cos</m:t>
                                        </m:r>
                                      </m:fName>
                                      <m:e>
                                        <m:sSub>
                                          <m:sSubPr>
                                            <m:ctrlPr>
                                              <a:rPr lang="es-MX" sz="3600" i="1" smtClean="0">
                                                <a:solidFill>
                                                  <a:schemeClr val="tx2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s-MX" sz="3600" i="1" smtClean="0">
                                                <a:solidFill>
                                                  <a:schemeClr val="tx2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  <m:sub>
                                            <m:r>
                                              <a:rPr lang="es-MX" sz="3600" b="0" i="1" smtClean="0">
                                                <a:solidFill>
                                                  <a:schemeClr val="tx2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1 </m:t>
                                            </m:r>
                                          </m:sub>
                                        </m:sSub>
                                        <m:r>
                                          <a:rPr lang="es-MX" sz="3600" i="1" smtClean="0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∙</m:t>
                                        </m:r>
                                      </m:e>
                                    </m:func>
                                    <m:r>
                                      <a:rPr lang="es-MX" sz="36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s-MX" sz="36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MX" sz="360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s-MX" sz="360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s-MX" sz="3600" i="0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r>
                                      <a:rPr lang="es-MX" sz="36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  <m:r>
                                      <a:rPr lang="es-MX" sz="36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°∙8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s-MX" sz="360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MX" sz="36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8 </m:t>
                                </m:r>
                                <m:r>
                                  <a:rPr lang="es-MX" sz="36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oMath>
                            </m:oMathPara>
                          </a14:m>
                          <a:endParaRPr lang="es-MX" sz="360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8794769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MX" sz="3600" dirty="0">
                              <a:solidFill>
                                <a:schemeClr val="tx2"/>
                              </a:solidFill>
                            </a:rPr>
                            <a:t>F</a:t>
                          </a:r>
                          <a:r>
                            <a:rPr lang="es-MX" sz="3600" baseline="-25000" dirty="0">
                              <a:solidFill>
                                <a:schemeClr val="tx2"/>
                              </a:solidFill>
                            </a:rPr>
                            <a:t>1y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MX" sz="360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func>
                                      <m:funcPr>
                                        <m:ctrlPr>
                                          <a:rPr lang="es-MX" sz="3600" i="1" smtClean="0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func>
                                          <m:funcPr>
                                            <m:ctrlPr>
                                              <a:rPr lang="es-MX" sz="3600" i="1" smtClean="0">
                                                <a:solidFill>
                                                  <a:schemeClr val="tx2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s-MX" sz="3600" i="0" smtClean="0">
                                                <a:solidFill>
                                                  <a:schemeClr val="tx2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sin</m:t>
                                            </m:r>
                                          </m:fName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s-MX" sz="3600" i="1" smtClean="0">
                                                    <a:solidFill>
                                                      <a:schemeClr val="tx2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s-MX" sz="3600" i="1" smtClean="0">
                                                    <a:solidFill>
                                                      <a:schemeClr val="tx2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𝜃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s-MX" sz="3600" b="0" i="1" smtClean="0">
                                                    <a:solidFill>
                                                      <a:schemeClr val="tx2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e>
                                        </m:func>
                                      </m:fName>
                                      <m:e>
                                        <m:r>
                                          <a:rPr lang="es-MX" sz="3600" i="1" smtClean="0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∙</m:t>
                                        </m:r>
                                      </m:e>
                                    </m:func>
                                    <m:r>
                                      <a:rPr lang="es-MX" sz="36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s-MX" sz="36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MX" sz="360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s-MX" sz="360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func>
                                      <m:funcPr>
                                        <m:ctrlPr>
                                          <a:rPr lang="es-MX" sz="3600" i="1" smtClean="0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s-MX" sz="3600" i="0" smtClean="0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sin</m:t>
                                        </m:r>
                                      </m:fName>
                                      <m:e>
                                        <m:r>
                                          <a:rPr lang="es-MX" sz="3600" b="0" i="1" smtClean="0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  <m:r>
                                          <a:rPr lang="es-MX" sz="3600" b="0" i="1" smtClean="0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°</m:t>
                                        </m:r>
                                      </m:e>
                                    </m:func>
                                  </m:fName>
                                  <m:e>
                                    <m:r>
                                      <a:rPr lang="es-MX" sz="36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∙8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s-MX" sz="360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MX" sz="36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s-MX" sz="360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420748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MX" sz="3600" dirty="0">
                              <a:solidFill>
                                <a:schemeClr val="tx2"/>
                              </a:solidFill>
                            </a:rPr>
                            <a:t>F</a:t>
                          </a:r>
                          <a:r>
                            <a:rPr lang="es-MX" sz="3600" baseline="-25000" dirty="0">
                              <a:solidFill>
                                <a:schemeClr val="tx2"/>
                              </a:solidFill>
                            </a:rPr>
                            <a:t>2x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MX" sz="360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func>
                                      <m:funcPr>
                                        <m:ctrlPr>
                                          <a:rPr lang="es-MX" sz="3600" i="1" smtClean="0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s-MX" sz="3600" i="0" smtClean="0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cos</m:t>
                                        </m:r>
                                      </m:fName>
                                      <m:e>
                                        <m:sSub>
                                          <m:sSubPr>
                                            <m:ctrlPr>
                                              <a:rPr lang="es-MX" sz="3600" i="1" smtClean="0">
                                                <a:solidFill>
                                                  <a:schemeClr val="tx2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s-MX" sz="3600" i="1" smtClean="0">
                                                <a:solidFill>
                                                  <a:schemeClr val="tx2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  <m:sub>
                                            <m:r>
                                              <a:rPr lang="es-MX" sz="3600" b="0" i="1" smtClean="0">
                                                <a:solidFill>
                                                  <a:schemeClr val="tx2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  <m:r>
                                              <a:rPr lang="es-MX" sz="3600" b="0" i="1" smtClean="0">
                                                <a:solidFill>
                                                  <a:schemeClr val="tx2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 </m:t>
                                            </m:r>
                                          </m:sub>
                                        </m:sSub>
                                        <m:r>
                                          <a:rPr lang="es-MX" sz="3600" i="1" smtClean="0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∙</m:t>
                                        </m:r>
                                      </m:e>
                                    </m:func>
                                    <m:r>
                                      <a:rPr lang="es-MX" sz="36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s-MX" sz="36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MX" sz="360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s-MX" sz="360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s-MX" sz="3600" i="0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r>
                                      <a:rPr lang="es-MX" sz="36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40</m:t>
                                    </m:r>
                                    <m:r>
                                      <a:rPr lang="es-MX" sz="36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°∙6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s-MX" sz="360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MX" sz="360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r>
                                  <a:rPr lang="es-MX" sz="36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.59 </m:t>
                                </m:r>
                                <m:r>
                                  <a:rPr lang="es-MX" sz="36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oMath>
                            </m:oMathPara>
                          </a14:m>
                          <a:endParaRPr lang="es-MX" sz="360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263365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MX" sz="3600" dirty="0">
                              <a:solidFill>
                                <a:schemeClr val="tx2"/>
                              </a:solidFill>
                            </a:rPr>
                            <a:t>F</a:t>
                          </a:r>
                          <a:r>
                            <a:rPr lang="es-MX" sz="3600" baseline="-25000" dirty="0">
                              <a:solidFill>
                                <a:schemeClr val="tx2"/>
                              </a:solidFill>
                            </a:rPr>
                            <a:t>2y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MX" sz="360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func>
                                      <m:funcPr>
                                        <m:ctrlPr>
                                          <a:rPr lang="es-MX" sz="3600" i="1" smtClean="0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func>
                                          <m:funcPr>
                                            <m:ctrlPr>
                                              <a:rPr lang="es-MX" sz="3600" i="1" smtClean="0">
                                                <a:solidFill>
                                                  <a:schemeClr val="tx2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s-MX" sz="3600" i="0" smtClean="0">
                                                <a:solidFill>
                                                  <a:schemeClr val="tx2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sin</m:t>
                                            </m:r>
                                          </m:fName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s-MX" sz="3600" i="1" smtClean="0">
                                                    <a:solidFill>
                                                      <a:schemeClr val="tx2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s-MX" sz="3600" i="1" smtClean="0">
                                                    <a:solidFill>
                                                      <a:schemeClr val="tx2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𝜃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s-MX" sz="3600" b="0" i="1" smtClean="0">
                                                    <a:solidFill>
                                                      <a:schemeClr val="tx2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  <m:r>
                                                  <a:rPr lang="es-MX" sz="3600" b="0" i="1" smtClean="0">
                                                    <a:solidFill>
                                                      <a:schemeClr val="tx2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 </m:t>
                                                </m:r>
                                              </m:sub>
                                            </m:sSub>
                                          </m:e>
                                        </m:func>
                                      </m:fName>
                                      <m:e>
                                        <m:r>
                                          <a:rPr lang="es-MX" sz="3600" i="1" smtClean="0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∙</m:t>
                                        </m:r>
                                      </m:e>
                                    </m:func>
                                    <m:r>
                                      <a:rPr lang="es-MX" sz="36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s-MX" sz="36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MX" sz="360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s-MX" sz="360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func>
                                      <m:funcPr>
                                        <m:ctrlPr>
                                          <a:rPr lang="es-MX" sz="3600" i="1" smtClean="0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s-MX" sz="3600" i="0" smtClean="0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sin</m:t>
                                        </m:r>
                                      </m:fName>
                                      <m:e>
                                        <m:r>
                                          <a:rPr lang="es-MX" sz="3600" b="0" i="1" smtClean="0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40</m:t>
                                        </m:r>
                                        <m:r>
                                          <a:rPr lang="es-MX" sz="3600" b="0" i="1" smtClean="0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°</m:t>
                                        </m:r>
                                      </m:e>
                                    </m:func>
                                  </m:fName>
                                  <m:e>
                                    <m:r>
                                      <a:rPr lang="es-MX" sz="36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∙6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s-MX" sz="360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MX" sz="360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s-MX" sz="36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.85 </m:t>
                                </m:r>
                                <m:r>
                                  <a:rPr lang="es-MX" sz="36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oMath>
                            </m:oMathPara>
                          </a14:m>
                          <a:endParaRPr lang="es-MX" sz="360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39896046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4" name="Tabla 4">
                <a:extLst>
                  <a:ext uri="{FF2B5EF4-FFF2-40B4-BE49-F238E27FC236}">
                    <a16:creationId xmlns:a16="http://schemas.microsoft.com/office/drawing/2014/main" id="{9BFC968C-55A4-CAFC-B138-735F2F4D18C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11788690"/>
                  </p:ext>
                </p:extLst>
              </p:nvPr>
            </p:nvGraphicFramePr>
            <p:xfrm>
              <a:off x="490330" y="2300635"/>
              <a:ext cx="10418464" cy="3200400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2729948">
                      <a:extLst>
                        <a:ext uri="{9D8B030D-6E8A-4147-A177-3AD203B41FA5}">
                          <a16:colId xmlns:a16="http://schemas.microsoft.com/office/drawing/2014/main" val="3961962864"/>
                        </a:ext>
                      </a:extLst>
                    </a:gridCol>
                    <a:gridCol w="2479284">
                      <a:extLst>
                        <a:ext uri="{9D8B030D-6E8A-4147-A177-3AD203B41FA5}">
                          <a16:colId xmlns:a16="http://schemas.microsoft.com/office/drawing/2014/main" val="3790787724"/>
                        </a:ext>
                      </a:extLst>
                    </a:gridCol>
                    <a:gridCol w="2604616">
                      <a:extLst>
                        <a:ext uri="{9D8B030D-6E8A-4147-A177-3AD203B41FA5}">
                          <a16:colId xmlns:a16="http://schemas.microsoft.com/office/drawing/2014/main" val="426983660"/>
                        </a:ext>
                      </a:extLst>
                    </a:gridCol>
                    <a:gridCol w="2604616">
                      <a:extLst>
                        <a:ext uri="{9D8B030D-6E8A-4147-A177-3AD203B41FA5}">
                          <a16:colId xmlns:a16="http://schemas.microsoft.com/office/drawing/2014/main" val="1763525139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MX" sz="3600" dirty="0">
                              <a:solidFill>
                                <a:schemeClr val="bg2"/>
                              </a:solidFill>
                            </a:rPr>
                            <a:t>Componente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MX" sz="3600" dirty="0">
                              <a:solidFill>
                                <a:schemeClr val="bg2"/>
                              </a:solidFill>
                            </a:rPr>
                            <a:t>Expresión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MX" sz="3600" dirty="0">
                              <a:solidFill>
                                <a:schemeClr val="bg2"/>
                              </a:solidFill>
                            </a:rPr>
                            <a:t>Sustitución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MX" sz="3600" dirty="0">
                              <a:solidFill>
                                <a:schemeClr val="bg2"/>
                              </a:solidFill>
                            </a:rPr>
                            <a:t>Valor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114313057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MX" sz="3600" dirty="0">
                              <a:solidFill>
                                <a:schemeClr val="tx2"/>
                              </a:solidFill>
                            </a:rPr>
                            <a:t>F</a:t>
                          </a:r>
                          <a:r>
                            <a:rPr lang="es-MX" sz="3600" baseline="-25000" dirty="0">
                              <a:solidFill>
                                <a:schemeClr val="tx2"/>
                              </a:solidFill>
                            </a:rPr>
                            <a:t>1x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s-MX"/>
                        </a:p>
                      </a:txBody>
                      <a:tcPr>
                        <a:blipFill>
                          <a:blip r:embed="rId4"/>
                          <a:stretch>
                            <a:fillRect l="-110319" t="-114286" r="-210319" b="-3361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MX"/>
                        </a:p>
                      </a:txBody>
                      <a:tcPr>
                        <a:blipFill>
                          <a:blip r:embed="rId4"/>
                          <a:stretch>
                            <a:fillRect l="-200000" t="-114286" r="-100000" b="-3361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MX"/>
                        </a:p>
                      </a:txBody>
                      <a:tcPr>
                        <a:blipFill>
                          <a:blip r:embed="rId4"/>
                          <a:stretch>
                            <a:fillRect l="-300703" t="-114286" r="-234" b="-3361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87947697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MX" sz="3600" dirty="0">
                              <a:solidFill>
                                <a:schemeClr val="tx2"/>
                              </a:solidFill>
                            </a:rPr>
                            <a:t>F</a:t>
                          </a:r>
                          <a:r>
                            <a:rPr lang="es-MX" sz="3600" baseline="-25000" dirty="0">
                              <a:solidFill>
                                <a:schemeClr val="tx2"/>
                              </a:solidFill>
                            </a:rPr>
                            <a:t>1y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s-MX"/>
                        </a:p>
                      </a:txBody>
                      <a:tcPr>
                        <a:blipFill>
                          <a:blip r:embed="rId4"/>
                          <a:stretch>
                            <a:fillRect l="-110319" t="-212264" r="-210319" b="-23301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MX"/>
                        </a:p>
                      </a:txBody>
                      <a:tcPr>
                        <a:blipFill>
                          <a:blip r:embed="rId4"/>
                          <a:stretch>
                            <a:fillRect l="-200000" t="-212264" r="-100000" b="-23301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MX"/>
                        </a:p>
                      </a:txBody>
                      <a:tcPr>
                        <a:blipFill>
                          <a:blip r:embed="rId4"/>
                          <a:stretch>
                            <a:fillRect l="-300703" t="-212264" r="-234" b="-23301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4207487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MX" sz="3600" dirty="0">
                              <a:solidFill>
                                <a:schemeClr val="tx2"/>
                              </a:solidFill>
                            </a:rPr>
                            <a:t>F</a:t>
                          </a:r>
                          <a:r>
                            <a:rPr lang="es-MX" sz="3600" baseline="-25000" dirty="0">
                              <a:solidFill>
                                <a:schemeClr val="tx2"/>
                              </a:solidFill>
                            </a:rPr>
                            <a:t>2x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s-MX"/>
                        </a:p>
                      </a:txBody>
                      <a:tcPr>
                        <a:blipFill>
                          <a:blip r:embed="rId4"/>
                          <a:stretch>
                            <a:fillRect l="-110319" t="-315238" r="-210319" b="-1352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MX"/>
                        </a:p>
                      </a:txBody>
                      <a:tcPr>
                        <a:blipFill>
                          <a:blip r:embed="rId4"/>
                          <a:stretch>
                            <a:fillRect l="-200000" t="-315238" r="-100000" b="-1352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MX"/>
                        </a:p>
                      </a:txBody>
                      <a:tcPr>
                        <a:blipFill>
                          <a:blip r:embed="rId4"/>
                          <a:stretch>
                            <a:fillRect l="-300703" t="-315238" r="-234" b="-13523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26336572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MX" sz="3600" dirty="0">
                              <a:solidFill>
                                <a:schemeClr val="tx2"/>
                              </a:solidFill>
                            </a:rPr>
                            <a:t>F</a:t>
                          </a:r>
                          <a:r>
                            <a:rPr lang="es-MX" sz="3600" baseline="-25000" dirty="0">
                              <a:solidFill>
                                <a:schemeClr val="tx2"/>
                              </a:solidFill>
                            </a:rPr>
                            <a:t>2y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s-MX"/>
                        </a:p>
                      </a:txBody>
                      <a:tcPr>
                        <a:blipFill>
                          <a:blip r:embed="rId4"/>
                          <a:stretch>
                            <a:fillRect l="-110319" t="-415238" r="-210319" b="-352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MX"/>
                        </a:p>
                      </a:txBody>
                      <a:tcPr>
                        <a:blipFill>
                          <a:blip r:embed="rId4"/>
                          <a:stretch>
                            <a:fillRect l="-200000" t="-415238" r="-100000" b="-352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MX"/>
                        </a:p>
                      </a:txBody>
                      <a:tcPr>
                        <a:blipFill>
                          <a:blip r:embed="rId4"/>
                          <a:stretch>
                            <a:fillRect l="-300703" t="-415238" r="-234" b="-3523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39896046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235150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80160" y="466343"/>
            <a:ext cx="9628632" cy="1362113"/>
          </a:xfrm>
        </p:spPr>
        <p:txBody>
          <a:bodyPr rtlCol="0" anchor="ctr">
            <a:normAutofit/>
          </a:bodyPr>
          <a:lstStyle/>
          <a:p>
            <a:pPr rtl="0"/>
            <a:r>
              <a:rPr lang="es-MX" sz="5400" dirty="0">
                <a:solidFill>
                  <a:schemeClr val="bg2"/>
                </a:solidFill>
              </a:rPr>
              <a:t>Lista de componentes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E889C684-9A88-E6BD-40C8-4DC5BDB3DB7D}"/>
                  </a:ext>
                </a:extLst>
              </p:cNvPr>
              <p:cNvSpPr txBox="1"/>
              <p:nvPr/>
            </p:nvSpPr>
            <p:spPr>
              <a:xfrm>
                <a:off x="7504675" y="4646274"/>
                <a:ext cx="253274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sz="4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s-MX" sz="4400" dirty="0"/>
              </a:p>
            </p:txBody>
          </p:sp>
        </mc:Choice>
        <mc:Fallback xmlns=""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E889C684-9A88-E6BD-40C8-4DC5BDB3DB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4675" y="4646274"/>
                <a:ext cx="253274" cy="67710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" name="Tabla 4">
                <a:extLst>
                  <a:ext uri="{FF2B5EF4-FFF2-40B4-BE49-F238E27FC236}">
                    <a16:creationId xmlns:a16="http://schemas.microsoft.com/office/drawing/2014/main" id="{9BFC968C-55A4-CAFC-B138-735F2F4D18C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12554180"/>
                  </p:ext>
                </p:extLst>
              </p:nvPr>
            </p:nvGraphicFramePr>
            <p:xfrm>
              <a:off x="490330" y="2300635"/>
              <a:ext cx="10418464" cy="3200400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2729948">
                      <a:extLst>
                        <a:ext uri="{9D8B030D-6E8A-4147-A177-3AD203B41FA5}">
                          <a16:colId xmlns:a16="http://schemas.microsoft.com/office/drawing/2014/main" val="3961962864"/>
                        </a:ext>
                      </a:extLst>
                    </a:gridCol>
                    <a:gridCol w="2479284">
                      <a:extLst>
                        <a:ext uri="{9D8B030D-6E8A-4147-A177-3AD203B41FA5}">
                          <a16:colId xmlns:a16="http://schemas.microsoft.com/office/drawing/2014/main" val="3790787724"/>
                        </a:ext>
                      </a:extLst>
                    </a:gridCol>
                    <a:gridCol w="2604616">
                      <a:extLst>
                        <a:ext uri="{9D8B030D-6E8A-4147-A177-3AD203B41FA5}">
                          <a16:colId xmlns:a16="http://schemas.microsoft.com/office/drawing/2014/main" val="426983660"/>
                        </a:ext>
                      </a:extLst>
                    </a:gridCol>
                    <a:gridCol w="2604616">
                      <a:extLst>
                        <a:ext uri="{9D8B030D-6E8A-4147-A177-3AD203B41FA5}">
                          <a16:colId xmlns:a16="http://schemas.microsoft.com/office/drawing/2014/main" val="176352513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MX" sz="3600" dirty="0">
                              <a:solidFill>
                                <a:schemeClr val="bg2"/>
                              </a:solidFill>
                            </a:rPr>
                            <a:t>Componente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MX" sz="3600" dirty="0">
                              <a:solidFill>
                                <a:schemeClr val="bg2"/>
                              </a:solidFill>
                            </a:rPr>
                            <a:t>Expresión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MX" sz="3600" dirty="0">
                              <a:solidFill>
                                <a:schemeClr val="bg2"/>
                              </a:solidFill>
                            </a:rPr>
                            <a:t>Sustitución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MX" sz="3600" dirty="0">
                              <a:solidFill>
                                <a:schemeClr val="bg2"/>
                              </a:solidFill>
                            </a:rPr>
                            <a:t>Valor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11431305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MX" sz="3600" dirty="0">
                              <a:solidFill>
                                <a:schemeClr val="tx2"/>
                              </a:solidFill>
                            </a:rPr>
                            <a:t>F</a:t>
                          </a:r>
                          <a:r>
                            <a:rPr lang="es-MX" sz="3600" baseline="-25000" dirty="0">
                              <a:solidFill>
                                <a:schemeClr val="tx2"/>
                              </a:solidFill>
                            </a:rPr>
                            <a:t>3x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MX" sz="360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func>
                                      <m:funcPr>
                                        <m:ctrlPr>
                                          <a:rPr lang="es-MX" sz="3600" i="1" smtClean="0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a:rPr lang="es-MX" sz="3600" b="0" i="0" smtClean="0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s-MX" sz="3600" i="0" smtClean="0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cos</m:t>
                                        </m:r>
                                      </m:fName>
                                      <m:e>
                                        <m:sSub>
                                          <m:sSubPr>
                                            <m:ctrlPr>
                                              <a:rPr lang="es-MX" sz="3600" i="1" smtClean="0">
                                                <a:solidFill>
                                                  <a:schemeClr val="tx2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s-MX" sz="3600" i="1" smtClean="0">
                                                <a:solidFill>
                                                  <a:schemeClr val="tx2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  <m:sub>
                                            <m:r>
                                              <a:rPr lang="es-MX" sz="3600" b="0" i="1" smtClean="0">
                                                <a:solidFill>
                                                  <a:schemeClr val="tx2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3</m:t>
                                            </m:r>
                                            <m:r>
                                              <a:rPr lang="es-MX" sz="3600" b="0" i="1" smtClean="0">
                                                <a:solidFill>
                                                  <a:schemeClr val="tx2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 </m:t>
                                            </m:r>
                                          </m:sub>
                                        </m:sSub>
                                        <m:r>
                                          <a:rPr lang="es-MX" sz="3600" i="1" smtClean="0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∙</m:t>
                                        </m:r>
                                      </m:e>
                                    </m:func>
                                    <m:r>
                                      <a:rPr lang="es-MX" sz="36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s-MX" sz="36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MX" sz="360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s-MX" sz="3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s-MX" sz="3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8794769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MX" sz="3600" dirty="0">
                              <a:solidFill>
                                <a:schemeClr val="tx2"/>
                              </a:solidFill>
                            </a:rPr>
                            <a:t>F</a:t>
                          </a:r>
                          <a:r>
                            <a:rPr lang="es-MX" sz="3600" baseline="-25000" dirty="0">
                              <a:solidFill>
                                <a:schemeClr val="tx2"/>
                              </a:solidFill>
                            </a:rPr>
                            <a:t>3y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MX" sz="360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func>
                                      <m:funcPr>
                                        <m:ctrlPr>
                                          <a:rPr lang="es-MX" sz="3600" i="1" smtClean="0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func>
                                          <m:funcPr>
                                            <m:ctrlPr>
                                              <a:rPr lang="es-MX" sz="3600" i="1" smtClean="0">
                                                <a:solidFill>
                                                  <a:schemeClr val="tx2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a:rPr lang="es-MX" sz="3600" b="0" i="0" smtClean="0">
                                                <a:solidFill>
                                                  <a:schemeClr val="tx2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s-MX" sz="3600" i="0" smtClean="0">
                                                <a:solidFill>
                                                  <a:schemeClr val="tx2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sin</m:t>
                                            </m:r>
                                          </m:fName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s-MX" sz="3600" i="1" smtClean="0">
                                                    <a:solidFill>
                                                      <a:schemeClr val="tx2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s-MX" sz="3600" i="1" smtClean="0">
                                                    <a:solidFill>
                                                      <a:schemeClr val="tx2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𝜃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s-MX" sz="3600" b="0" i="1" smtClean="0">
                                                    <a:solidFill>
                                                      <a:schemeClr val="tx2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3</m:t>
                                                </m:r>
                                              </m:sub>
                                            </m:sSub>
                                          </m:e>
                                        </m:func>
                                      </m:fName>
                                      <m:e>
                                        <m:r>
                                          <a:rPr lang="es-MX" sz="3600" i="1" smtClean="0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∙</m:t>
                                        </m:r>
                                      </m:e>
                                    </m:func>
                                    <m:r>
                                      <a:rPr lang="es-MX" sz="36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s-MX" sz="36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MX" sz="360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s-MX" sz="3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s-MX" sz="3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420748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MX" sz="3600" dirty="0">
                              <a:solidFill>
                                <a:schemeClr val="tx2"/>
                              </a:solidFill>
                            </a:rPr>
                            <a:t>F</a:t>
                          </a:r>
                          <a:r>
                            <a:rPr lang="es-MX" sz="3600" baseline="-25000" dirty="0">
                              <a:solidFill>
                                <a:schemeClr val="tx2"/>
                              </a:solidFill>
                            </a:rPr>
                            <a:t>4x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MX" sz="360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func>
                                      <m:funcPr>
                                        <m:ctrlPr>
                                          <a:rPr lang="es-MX" sz="3600" i="1" smtClean="0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s-MX" sz="3600" i="0" smtClean="0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cos</m:t>
                                        </m:r>
                                      </m:fName>
                                      <m:e>
                                        <m:sSub>
                                          <m:sSubPr>
                                            <m:ctrlPr>
                                              <a:rPr lang="es-MX" sz="3600" i="1" smtClean="0">
                                                <a:solidFill>
                                                  <a:schemeClr val="tx2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s-MX" sz="3600" i="1" smtClean="0">
                                                <a:solidFill>
                                                  <a:schemeClr val="tx2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  <m:sub>
                                            <m:r>
                                              <a:rPr lang="es-MX" sz="3600" b="0" i="1" smtClean="0">
                                                <a:solidFill>
                                                  <a:schemeClr val="tx2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4</m:t>
                                            </m:r>
                                            <m:r>
                                              <a:rPr lang="es-MX" sz="3600" b="0" i="1" smtClean="0">
                                                <a:solidFill>
                                                  <a:schemeClr val="tx2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 </m:t>
                                            </m:r>
                                          </m:sub>
                                        </m:sSub>
                                        <m:r>
                                          <a:rPr lang="es-MX" sz="3600" i="1" smtClean="0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∙</m:t>
                                        </m:r>
                                      </m:e>
                                    </m:func>
                                    <m:r>
                                      <a:rPr lang="es-MX" sz="36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s-MX" sz="36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MX" sz="360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s-MX" sz="3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s-MX" sz="3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263365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MX" sz="3600" dirty="0">
                              <a:solidFill>
                                <a:schemeClr val="tx2"/>
                              </a:solidFill>
                            </a:rPr>
                            <a:t>F</a:t>
                          </a:r>
                          <a:r>
                            <a:rPr lang="es-MX" sz="3600" baseline="-25000" dirty="0">
                              <a:solidFill>
                                <a:schemeClr val="tx2"/>
                              </a:solidFill>
                            </a:rPr>
                            <a:t>4y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MX" sz="360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func>
                                      <m:funcPr>
                                        <m:ctrlPr>
                                          <a:rPr lang="es-MX" sz="3600" i="1" smtClean="0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func>
                                          <m:funcPr>
                                            <m:ctrlPr>
                                              <a:rPr lang="es-MX" sz="3600" i="1" smtClean="0">
                                                <a:solidFill>
                                                  <a:schemeClr val="tx2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s-MX" sz="3600" i="0" smtClean="0">
                                                <a:solidFill>
                                                  <a:schemeClr val="tx2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sin</m:t>
                                            </m:r>
                                          </m:fName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s-MX" sz="3600" i="1" smtClean="0">
                                                    <a:solidFill>
                                                      <a:schemeClr val="tx2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s-MX" sz="3600" i="1" smtClean="0">
                                                    <a:solidFill>
                                                      <a:schemeClr val="tx2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𝜃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s-MX" sz="3600" b="0" i="1" smtClean="0">
                                                    <a:solidFill>
                                                      <a:schemeClr val="tx2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4</m:t>
                                                </m:r>
                                                <m:r>
                                                  <a:rPr lang="es-MX" sz="3600" b="0" i="1" smtClean="0">
                                                    <a:solidFill>
                                                      <a:schemeClr val="tx2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 </m:t>
                                                </m:r>
                                              </m:sub>
                                            </m:sSub>
                                          </m:e>
                                        </m:func>
                                      </m:fName>
                                      <m:e>
                                        <m:r>
                                          <a:rPr lang="es-MX" sz="3600" i="1" smtClean="0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∙</m:t>
                                        </m:r>
                                      </m:e>
                                    </m:func>
                                    <m:r>
                                      <a:rPr lang="es-MX" sz="36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s-MX" sz="36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MX" sz="360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s-MX" sz="3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s-MX" sz="3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39896046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4" name="Tabla 4">
                <a:extLst>
                  <a:ext uri="{FF2B5EF4-FFF2-40B4-BE49-F238E27FC236}">
                    <a16:creationId xmlns:a16="http://schemas.microsoft.com/office/drawing/2014/main" id="{9BFC968C-55A4-CAFC-B138-735F2F4D18C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12554180"/>
                  </p:ext>
                </p:extLst>
              </p:nvPr>
            </p:nvGraphicFramePr>
            <p:xfrm>
              <a:off x="490330" y="2300635"/>
              <a:ext cx="10418464" cy="3200400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2729948">
                      <a:extLst>
                        <a:ext uri="{9D8B030D-6E8A-4147-A177-3AD203B41FA5}">
                          <a16:colId xmlns:a16="http://schemas.microsoft.com/office/drawing/2014/main" val="3961962864"/>
                        </a:ext>
                      </a:extLst>
                    </a:gridCol>
                    <a:gridCol w="2479284">
                      <a:extLst>
                        <a:ext uri="{9D8B030D-6E8A-4147-A177-3AD203B41FA5}">
                          <a16:colId xmlns:a16="http://schemas.microsoft.com/office/drawing/2014/main" val="3790787724"/>
                        </a:ext>
                      </a:extLst>
                    </a:gridCol>
                    <a:gridCol w="2604616">
                      <a:extLst>
                        <a:ext uri="{9D8B030D-6E8A-4147-A177-3AD203B41FA5}">
                          <a16:colId xmlns:a16="http://schemas.microsoft.com/office/drawing/2014/main" val="426983660"/>
                        </a:ext>
                      </a:extLst>
                    </a:gridCol>
                    <a:gridCol w="2604616">
                      <a:extLst>
                        <a:ext uri="{9D8B030D-6E8A-4147-A177-3AD203B41FA5}">
                          <a16:colId xmlns:a16="http://schemas.microsoft.com/office/drawing/2014/main" val="1763525139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MX" sz="3600" dirty="0">
                              <a:solidFill>
                                <a:schemeClr val="bg2"/>
                              </a:solidFill>
                            </a:rPr>
                            <a:t>Componente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MX" sz="3600" dirty="0">
                              <a:solidFill>
                                <a:schemeClr val="bg2"/>
                              </a:solidFill>
                            </a:rPr>
                            <a:t>Expresión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MX" sz="3600" dirty="0">
                              <a:solidFill>
                                <a:schemeClr val="bg2"/>
                              </a:solidFill>
                            </a:rPr>
                            <a:t>Sustitución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MX" sz="3600" dirty="0">
                              <a:solidFill>
                                <a:schemeClr val="bg2"/>
                              </a:solidFill>
                            </a:rPr>
                            <a:t>Valor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114313057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MX" sz="3600" dirty="0">
                              <a:solidFill>
                                <a:schemeClr val="tx2"/>
                              </a:solidFill>
                            </a:rPr>
                            <a:t>F</a:t>
                          </a:r>
                          <a:r>
                            <a:rPr lang="es-MX" sz="3600" baseline="-25000" dirty="0">
                              <a:solidFill>
                                <a:schemeClr val="tx2"/>
                              </a:solidFill>
                            </a:rPr>
                            <a:t>3x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s-MX"/>
                        </a:p>
                      </a:txBody>
                      <a:tcPr>
                        <a:blipFill>
                          <a:blip r:embed="rId4"/>
                          <a:stretch>
                            <a:fillRect l="-110319" t="-114286" r="-210319" b="-3361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s-MX" sz="3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s-MX" sz="3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87947697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MX" sz="3600" dirty="0">
                              <a:solidFill>
                                <a:schemeClr val="tx2"/>
                              </a:solidFill>
                            </a:rPr>
                            <a:t>F</a:t>
                          </a:r>
                          <a:r>
                            <a:rPr lang="es-MX" sz="3600" baseline="-25000" dirty="0">
                              <a:solidFill>
                                <a:schemeClr val="tx2"/>
                              </a:solidFill>
                            </a:rPr>
                            <a:t>3y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s-MX"/>
                        </a:p>
                      </a:txBody>
                      <a:tcPr>
                        <a:blipFill>
                          <a:blip r:embed="rId4"/>
                          <a:stretch>
                            <a:fillRect l="-110319" t="-212264" r="-210319" b="-23301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s-MX" sz="3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s-MX" sz="3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4207487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MX" sz="3600" dirty="0">
                              <a:solidFill>
                                <a:schemeClr val="tx2"/>
                              </a:solidFill>
                            </a:rPr>
                            <a:t>F</a:t>
                          </a:r>
                          <a:r>
                            <a:rPr lang="es-MX" sz="3600" baseline="-25000" dirty="0">
                              <a:solidFill>
                                <a:schemeClr val="tx2"/>
                              </a:solidFill>
                            </a:rPr>
                            <a:t>4x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s-MX"/>
                        </a:p>
                      </a:txBody>
                      <a:tcPr>
                        <a:blipFill>
                          <a:blip r:embed="rId4"/>
                          <a:stretch>
                            <a:fillRect l="-110319" t="-315238" r="-210319" b="-1352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s-MX" sz="3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s-MX" sz="3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26336572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MX" sz="3600" dirty="0">
                              <a:solidFill>
                                <a:schemeClr val="tx2"/>
                              </a:solidFill>
                            </a:rPr>
                            <a:t>F</a:t>
                          </a:r>
                          <a:r>
                            <a:rPr lang="es-MX" sz="3600" baseline="-25000" dirty="0">
                              <a:solidFill>
                                <a:schemeClr val="tx2"/>
                              </a:solidFill>
                            </a:rPr>
                            <a:t>4y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s-MX"/>
                        </a:p>
                      </a:txBody>
                      <a:tcPr>
                        <a:blipFill>
                          <a:blip r:embed="rId4"/>
                          <a:stretch>
                            <a:fillRect l="-110319" t="-415238" r="-210319" b="-352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s-MX" sz="3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s-MX" sz="3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3989604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CuadroTexto 2">
            <a:extLst>
              <a:ext uri="{FF2B5EF4-FFF2-40B4-BE49-F238E27FC236}">
                <a16:creationId xmlns:a16="http://schemas.microsoft.com/office/drawing/2014/main" id="{77452C9B-6F15-B93D-9703-63836087517A}"/>
              </a:ext>
            </a:extLst>
          </p:cNvPr>
          <p:cNvSpPr txBox="1"/>
          <p:nvPr/>
        </p:nvSpPr>
        <p:spPr>
          <a:xfrm>
            <a:off x="584223" y="5738192"/>
            <a:ext cx="1023067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dirty="0">
                <a:solidFill>
                  <a:schemeClr val="tx2"/>
                </a:solidFill>
              </a:rPr>
              <a:t>Las primeras cinco respuestas correctas que se envíen por chat, tienen punto de participación en clase.</a:t>
            </a:r>
          </a:p>
        </p:txBody>
      </p:sp>
    </p:spTree>
    <p:extLst>
      <p:ext uri="{BB962C8B-B14F-4D97-AF65-F5344CB8AC3E}">
        <p14:creationId xmlns:p14="http://schemas.microsoft.com/office/powerpoint/2010/main" val="2586244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80160" y="466343"/>
            <a:ext cx="9628632" cy="1362113"/>
          </a:xfrm>
        </p:spPr>
        <p:txBody>
          <a:bodyPr rtlCol="0" anchor="ctr">
            <a:normAutofit/>
          </a:bodyPr>
          <a:lstStyle/>
          <a:p>
            <a:pPr rtl="0"/>
            <a:r>
              <a:rPr lang="es-MX" sz="5400" dirty="0">
                <a:solidFill>
                  <a:schemeClr val="bg2"/>
                </a:solidFill>
              </a:rPr>
              <a:t>Lista de componentes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E889C684-9A88-E6BD-40C8-4DC5BDB3DB7D}"/>
                  </a:ext>
                </a:extLst>
              </p:cNvPr>
              <p:cNvSpPr txBox="1"/>
              <p:nvPr/>
            </p:nvSpPr>
            <p:spPr>
              <a:xfrm>
                <a:off x="7504675" y="4646274"/>
                <a:ext cx="253274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sz="4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s-MX" sz="4400" dirty="0"/>
              </a:p>
            </p:txBody>
          </p:sp>
        </mc:Choice>
        <mc:Fallback xmlns=""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E889C684-9A88-E6BD-40C8-4DC5BDB3DB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4675" y="4646274"/>
                <a:ext cx="253274" cy="67710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a 4">
                <a:extLst>
                  <a:ext uri="{FF2B5EF4-FFF2-40B4-BE49-F238E27FC236}">
                    <a16:creationId xmlns:a16="http://schemas.microsoft.com/office/drawing/2014/main" id="{9BFC968C-55A4-CAFC-B138-735F2F4D18C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63961384"/>
                  </p:ext>
                </p:extLst>
              </p:nvPr>
            </p:nvGraphicFramePr>
            <p:xfrm>
              <a:off x="490330" y="2300635"/>
              <a:ext cx="10418464" cy="3200400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2729948">
                      <a:extLst>
                        <a:ext uri="{9D8B030D-6E8A-4147-A177-3AD203B41FA5}">
                          <a16:colId xmlns:a16="http://schemas.microsoft.com/office/drawing/2014/main" val="3961962864"/>
                        </a:ext>
                      </a:extLst>
                    </a:gridCol>
                    <a:gridCol w="2479284">
                      <a:extLst>
                        <a:ext uri="{9D8B030D-6E8A-4147-A177-3AD203B41FA5}">
                          <a16:colId xmlns:a16="http://schemas.microsoft.com/office/drawing/2014/main" val="3790787724"/>
                        </a:ext>
                      </a:extLst>
                    </a:gridCol>
                    <a:gridCol w="2604616">
                      <a:extLst>
                        <a:ext uri="{9D8B030D-6E8A-4147-A177-3AD203B41FA5}">
                          <a16:colId xmlns:a16="http://schemas.microsoft.com/office/drawing/2014/main" val="426983660"/>
                        </a:ext>
                      </a:extLst>
                    </a:gridCol>
                    <a:gridCol w="2604616">
                      <a:extLst>
                        <a:ext uri="{9D8B030D-6E8A-4147-A177-3AD203B41FA5}">
                          <a16:colId xmlns:a16="http://schemas.microsoft.com/office/drawing/2014/main" val="176352513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MX" sz="3600" dirty="0"/>
                            <a:t>Componente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MX" sz="3600" dirty="0"/>
                            <a:t>Expresión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MX" sz="3600" dirty="0"/>
                            <a:t>Sustitución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MX" sz="3600" dirty="0"/>
                            <a:t>Valor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11431305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MX" sz="3600" dirty="0">
                              <a:solidFill>
                                <a:schemeClr val="tx2"/>
                              </a:solidFill>
                            </a:rPr>
                            <a:t>F</a:t>
                          </a:r>
                          <a:r>
                            <a:rPr lang="es-MX" sz="3600" baseline="-25000" dirty="0">
                              <a:solidFill>
                                <a:schemeClr val="tx2"/>
                              </a:solidFill>
                            </a:rPr>
                            <a:t>3x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MX" sz="360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func>
                                      <m:funcPr>
                                        <m:ctrlPr>
                                          <a:rPr lang="es-MX" sz="3600" i="1" smtClean="0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a:rPr lang="es-MX" sz="3600" b="0" i="0" smtClean="0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s-MX" sz="3600" i="0" smtClean="0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cos</m:t>
                                        </m:r>
                                      </m:fName>
                                      <m:e>
                                        <m:sSub>
                                          <m:sSubPr>
                                            <m:ctrlPr>
                                              <a:rPr lang="es-MX" sz="3600" i="1" smtClean="0">
                                                <a:solidFill>
                                                  <a:schemeClr val="tx2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s-MX" sz="3600" i="1" smtClean="0">
                                                <a:solidFill>
                                                  <a:schemeClr val="tx2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  <m:sub>
                                            <m:r>
                                              <a:rPr lang="es-MX" sz="3600" b="0" i="1" smtClean="0">
                                                <a:solidFill>
                                                  <a:schemeClr val="tx2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3</m:t>
                                            </m:r>
                                            <m:r>
                                              <a:rPr lang="es-MX" sz="3600" b="0" i="1" smtClean="0">
                                                <a:solidFill>
                                                  <a:schemeClr val="tx2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 </m:t>
                                            </m:r>
                                          </m:sub>
                                        </m:sSub>
                                        <m:r>
                                          <a:rPr lang="es-MX" sz="3600" i="1" smtClean="0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∙</m:t>
                                        </m:r>
                                      </m:e>
                                    </m:func>
                                    <m:r>
                                      <a:rPr lang="es-MX" sz="36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s-MX" sz="36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MX" sz="360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MX" sz="36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unc>
                                  <m:funcPr>
                                    <m:ctrlPr>
                                      <a:rPr lang="es-MX" sz="36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s-MX" sz="3600" b="0" i="0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r>
                                      <a:rPr lang="es-MX" sz="36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30</m:t>
                                    </m:r>
                                    <m:r>
                                      <a:rPr lang="es-MX" sz="36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°∙3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s-MX" sz="360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MX" sz="36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−2.59 </m:t>
                                </m:r>
                                <m:r>
                                  <a:rPr lang="es-MX" sz="36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oMath>
                            </m:oMathPara>
                          </a14:m>
                          <a:endParaRPr lang="es-MX" sz="360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8794769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MX" sz="3600" dirty="0">
                              <a:solidFill>
                                <a:schemeClr val="tx2"/>
                              </a:solidFill>
                            </a:rPr>
                            <a:t>F</a:t>
                          </a:r>
                          <a:r>
                            <a:rPr lang="es-MX" sz="3600" baseline="-25000" dirty="0">
                              <a:solidFill>
                                <a:schemeClr val="tx2"/>
                              </a:solidFill>
                            </a:rPr>
                            <a:t>3y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MX" sz="360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func>
                                      <m:funcPr>
                                        <m:ctrlPr>
                                          <a:rPr lang="es-MX" sz="3600" i="1" smtClean="0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func>
                                          <m:funcPr>
                                            <m:ctrlPr>
                                              <a:rPr lang="es-MX" sz="3600" i="1" smtClean="0">
                                                <a:solidFill>
                                                  <a:schemeClr val="tx2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a:rPr lang="es-MX" sz="3600" b="0" i="0" smtClean="0">
                                                <a:solidFill>
                                                  <a:schemeClr val="tx2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s-MX" sz="3600" i="0" smtClean="0">
                                                <a:solidFill>
                                                  <a:schemeClr val="tx2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sin</m:t>
                                            </m:r>
                                          </m:fName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s-MX" sz="3600" i="1" smtClean="0">
                                                    <a:solidFill>
                                                      <a:schemeClr val="tx2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s-MX" sz="3600" i="1" smtClean="0">
                                                    <a:solidFill>
                                                      <a:schemeClr val="tx2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𝜃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s-MX" sz="3600" b="0" i="1" smtClean="0">
                                                    <a:solidFill>
                                                      <a:schemeClr val="tx2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3</m:t>
                                                </m:r>
                                              </m:sub>
                                            </m:sSub>
                                          </m:e>
                                        </m:func>
                                      </m:fName>
                                      <m:e>
                                        <m:r>
                                          <a:rPr lang="es-MX" sz="3600" i="1" smtClean="0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∙</m:t>
                                        </m:r>
                                      </m:e>
                                    </m:func>
                                    <m:r>
                                      <a:rPr lang="es-MX" sz="36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s-MX" sz="36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MX" sz="360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MX" sz="36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unc>
                                  <m:funcPr>
                                    <m:ctrlPr>
                                      <a:rPr lang="es-MX" sz="36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func>
                                      <m:funcPr>
                                        <m:ctrlPr>
                                          <a:rPr lang="es-MX" sz="3600" b="0" i="1" smtClean="0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s-MX" sz="3600" b="0" i="0" smtClean="0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sin</m:t>
                                        </m:r>
                                      </m:fName>
                                      <m:e>
                                        <m:r>
                                          <a:rPr lang="es-MX" sz="3600" b="0" i="1" smtClean="0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30</m:t>
                                        </m:r>
                                        <m:r>
                                          <a:rPr lang="es-MX" sz="3600" b="0" i="1" smtClean="0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°</m:t>
                                        </m:r>
                                      </m:e>
                                    </m:func>
                                  </m:fName>
                                  <m:e>
                                    <m:r>
                                      <a:rPr lang="es-MX" sz="36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∙3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s-MX" sz="360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MX" sz="36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−1.5 </m:t>
                                </m:r>
                                <m:r>
                                  <a:rPr lang="es-MX" sz="36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oMath>
                            </m:oMathPara>
                          </a14:m>
                          <a:endParaRPr lang="es-MX" sz="360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420748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MX" sz="3600" dirty="0">
                              <a:solidFill>
                                <a:schemeClr val="tx2"/>
                              </a:solidFill>
                            </a:rPr>
                            <a:t>F</a:t>
                          </a:r>
                          <a:r>
                            <a:rPr lang="es-MX" sz="3600" baseline="-25000" dirty="0">
                              <a:solidFill>
                                <a:schemeClr val="tx2"/>
                              </a:solidFill>
                            </a:rPr>
                            <a:t>4x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MX" sz="360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func>
                                      <m:funcPr>
                                        <m:ctrlPr>
                                          <a:rPr lang="es-MX" sz="3600" i="1" smtClean="0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s-MX" sz="3600" i="0" smtClean="0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cos</m:t>
                                        </m:r>
                                      </m:fName>
                                      <m:e>
                                        <m:sSub>
                                          <m:sSubPr>
                                            <m:ctrlPr>
                                              <a:rPr lang="es-MX" sz="3600" i="1" smtClean="0">
                                                <a:solidFill>
                                                  <a:schemeClr val="tx2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s-MX" sz="3600" i="1" smtClean="0">
                                                <a:solidFill>
                                                  <a:schemeClr val="tx2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  <m:sub>
                                            <m:r>
                                              <a:rPr lang="es-MX" sz="3600" b="0" i="1" smtClean="0">
                                                <a:solidFill>
                                                  <a:schemeClr val="tx2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4</m:t>
                                            </m:r>
                                            <m:r>
                                              <a:rPr lang="es-MX" sz="3600" b="0" i="1" smtClean="0">
                                                <a:solidFill>
                                                  <a:schemeClr val="tx2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 </m:t>
                                            </m:r>
                                          </m:sub>
                                        </m:sSub>
                                        <m:r>
                                          <a:rPr lang="es-MX" sz="3600" i="1" smtClean="0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∙</m:t>
                                        </m:r>
                                      </m:e>
                                    </m:func>
                                    <m:r>
                                      <a:rPr lang="es-MX" sz="36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s-MX" sz="36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MX" sz="360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s-MX" sz="36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s-MX" sz="3600" b="0" i="0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r>
                                      <a:rPr lang="es-MX" sz="36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90</m:t>
                                    </m:r>
                                    <m:r>
                                      <a:rPr lang="es-MX" sz="36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°∙5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s-MX" sz="360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MX" sz="36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s-MX" sz="360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263365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MX" sz="3600" dirty="0">
                              <a:solidFill>
                                <a:schemeClr val="tx2"/>
                              </a:solidFill>
                            </a:rPr>
                            <a:t>F</a:t>
                          </a:r>
                          <a:r>
                            <a:rPr lang="es-MX" sz="3600" baseline="-25000" dirty="0">
                              <a:solidFill>
                                <a:schemeClr val="tx2"/>
                              </a:solidFill>
                            </a:rPr>
                            <a:t>4y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MX" sz="360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func>
                                      <m:funcPr>
                                        <m:ctrlPr>
                                          <a:rPr lang="es-MX" sz="3600" i="1" smtClean="0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func>
                                          <m:funcPr>
                                            <m:ctrlPr>
                                              <a:rPr lang="es-MX" sz="3600" i="1" smtClean="0">
                                                <a:solidFill>
                                                  <a:schemeClr val="tx2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s-MX" sz="3600" i="0" smtClean="0">
                                                <a:solidFill>
                                                  <a:schemeClr val="tx2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sin</m:t>
                                            </m:r>
                                          </m:fName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s-MX" sz="3600" i="1" smtClean="0">
                                                    <a:solidFill>
                                                      <a:schemeClr val="tx2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s-MX" sz="3600" i="1" smtClean="0">
                                                    <a:solidFill>
                                                      <a:schemeClr val="tx2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𝜃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s-MX" sz="3600" b="0" i="1" smtClean="0">
                                                    <a:solidFill>
                                                      <a:schemeClr val="tx2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4</m:t>
                                                </m:r>
                                                <m:r>
                                                  <a:rPr lang="es-MX" sz="3600" b="0" i="1" smtClean="0">
                                                    <a:solidFill>
                                                      <a:schemeClr val="tx2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 </m:t>
                                                </m:r>
                                              </m:sub>
                                            </m:sSub>
                                          </m:e>
                                        </m:func>
                                      </m:fName>
                                      <m:e>
                                        <m:r>
                                          <a:rPr lang="es-MX" sz="3600" i="1" smtClean="0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∙</m:t>
                                        </m:r>
                                      </m:e>
                                    </m:func>
                                    <m:r>
                                      <a:rPr lang="es-MX" sz="36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s-MX" sz="36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MX" sz="360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s-MX" sz="36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func>
                                      <m:funcPr>
                                        <m:ctrlPr>
                                          <a:rPr lang="es-MX" sz="3600" b="0" i="1" smtClean="0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s-MX" sz="3600" b="0" i="0" smtClean="0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sin</m:t>
                                        </m:r>
                                      </m:fName>
                                      <m:e>
                                        <m:r>
                                          <a:rPr lang="es-MX" sz="3600" b="0" i="1" smtClean="0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90</m:t>
                                        </m:r>
                                        <m:r>
                                          <a:rPr lang="es-MX" sz="3600" b="0" i="1" smtClean="0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°</m:t>
                                        </m:r>
                                      </m:e>
                                    </m:func>
                                  </m:fName>
                                  <m:e>
                                    <m:r>
                                      <a:rPr lang="es-MX" sz="36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∙5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s-MX" sz="360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MX" sz="36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5 </m:t>
                                </m:r>
                                <m:r>
                                  <a:rPr lang="es-MX" sz="36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oMath>
                            </m:oMathPara>
                          </a14:m>
                          <a:endParaRPr lang="es-MX" sz="360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3989604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a 4">
                <a:extLst>
                  <a:ext uri="{FF2B5EF4-FFF2-40B4-BE49-F238E27FC236}">
                    <a16:creationId xmlns:a16="http://schemas.microsoft.com/office/drawing/2014/main" id="{9BFC968C-55A4-CAFC-B138-735F2F4D18C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63961384"/>
                  </p:ext>
                </p:extLst>
              </p:nvPr>
            </p:nvGraphicFramePr>
            <p:xfrm>
              <a:off x="490330" y="2300635"/>
              <a:ext cx="10418464" cy="3200400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2729948">
                      <a:extLst>
                        <a:ext uri="{9D8B030D-6E8A-4147-A177-3AD203B41FA5}">
                          <a16:colId xmlns:a16="http://schemas.microsoft.com/office/drawing/2014/main" val="3961962864"/>
                        </a:ext>
                      </a:extLst>
                    </a:gridCol>
                    <a:gridCol w="2479284">
                      <a:extLst>
                        <a:ext uri="{9D8B030D-6E8A-4147-A177-3AD203B41FA5}">
                          <a16:colId xmlns:a16="http://schemas.microsoft.com/office/drawing/2014/main" val="3790787724"/>
                        </a:ext>
                      </a:extLst>
                    </a:gridCol>
                    <a:gridCol w="2604616">
                      <a:extLst>
                        <a:ext uri="{9D8B030D-6E8A-4147-A177-3AD203B41FA5}">
                          <a16:colId xmlns:a16="http://schemas.microsoft.com/office/drawing/2014/main" val="426983660"/>
                        </a:ext>
                      </a:extLst>
                    </a:gridCol>
                    <a:gridCol w="2604616">
                      <a:extLst>
                        <a:ext uri="{9D8B030D-6E8A-4147-A177-3AD203B41FA5}">
                          <a16:colId xmlns:a16="http://schemas.microsoft.com/office/drawing/2014/main" val="1763525139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MX" sz="3600" dirty="0"/>
                            <a:t>Componente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MX" sz="3600" dirty="0"/>
                            <a:t>Expresión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MX" sz="3600" dirty="0"/>
                            <a:t>Sustitución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MX" sz="3600" dirty="0"/>
                            <a:t>Valor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114313057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MX" sz="3600" dirty="0">
                              <a:solidFill>
                                <a:schemeClr val="tx2"/>
                              </a:solidFill>
                            </a:rPr>
                            <a:t>F</a:t>
                          </a:r>
                          <a:r>
                            <a:rPr lang="es-MX" sz="3600" baseline="-25000" dirty="0">
                              <a:solidFill>
                                <a:schemeClr val="tx2"/>
                              </a:solidFill>
                            </a:rPr>
                            <a:t>3x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s-MX"/>
                        </a:p>
                      </a:txBody>
                      <a:tcPr>
                        <a:blipFill>
                          <a:blip r:embed="rId4"/>
                          <a:stretch>
                            <a:fillRect l="-110319" t="-114286" r="-210319" b="-3361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MX"/>
                        </a:p>
                      </a:txBody>
                      <a:tcPr>
                        <a:blipFill>
                          <a:blip r:embed="rId4"/>
                          <a:stretch>
                            <a:fillRect l="-200000" t="-114286" r="-100000" b="-3361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MX"/>
                        </a:p>
                      </a:txBody>
                      <a:tcPr>
                        <a:blipFill>
                          <a:blip r:embed="rId4"/>
                          <a:stretch>
                            <a:fillRect l="-300703" t="-114286" r="-234" b="-3361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87947697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MX" sz="3600" dirty="0">
                              <a:solidFill>
                                <a:schemeClr val="tx2"/>
                              </a:solidFill>
                            </a:rPr>
                            <a:t>F</a:t>
                          </a:r>
                          <a:r>
                            <a:rPr lang="es-MX" sz="3600" baseline="-25000" dirty="0">
                              <a:solidFill>
                                <a:schemeClr val="tx2"/>
                              </a:solidFill>
                            </a:rPr>
                            <a:t>3y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s-MX"/>
                        </a:p>
                      </a:txBody>
                      <a:tcPr>
                        <a:blipFill>
                          <a:blip r:embed="rId4"/>
                          <a:stretch>
                            <a:fillRect l="-110319" t="-212264" r="-210319" b="-23301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MX"/>
                        </a:p>
                      </a:txBody>
                      <a:tcPr>
                        <a:blipFill>
                          <a:blip r:embed="rId4"/>
                          <a:stretch>
                            <a:fillRect l="-200000" t="-212264" r="-100000" b="-23301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MX"/>
                        </a:p>
                      </a:txBody>
                      <a:tcPr>
                        <a:blipFill>
                          <a:blip r:embed="rId4"/>
                          <a:stretch>
                            <a:fillRect l="-300703" t="-212264" r="-234" b="-23301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4207487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MX" sz="3600" dirty="0">
                              <a:solidFill>
                                <a:schemeClr val="tx2"/>
                              </a:solidFill>
                            </a:rPr>
                            <a:t>F</a:t>
                          </a:r>
                          <a:r>
                            <a:rPr lang="es-MX" sz="3600" baseline="-25000" dirty="0">
                              <a:solidFill>
                                <a:schemeClr val="tx2"/>
                              </a:solidFill>
                            </a:rPr>
                            <a:t>4x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s-MX"/>
                        </a:p>
                      </a:txBody>
                      <a:tcPr>
                        <a:blipFill>
                          <a:blip r:embed="rId4"/>
                          <a:stretch>
                            <a:fillRect l="-110319" t="-315238" r="-210319" b="-1352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MX"/>
                        </a:p>
                      </a:txBody>
                      <a:tcPr>
                        <a:blipFill>
                          <a:blip r:embed="rId4"/>
                          <a:stretch>
                            <a:fillRect l="-200000" t="-315238" r="-100000" b="-1352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MX"/>
                        </a:p>
                      </a:txBody>
                      <a:tcPr>
                        <a:blipFill>
                          <a:blip r:embed="rId4"/>
                          <a:stretch>
                            <a:fillRect l="-300703" t="-315238" r="-234" b="-13523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26336572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MX" sz="3600" dirty="0">
                              <a:solidFill>
                                <a:schemeClr val="tx2"/>
                              </a:solidFill>
                            </a:rPr>
                            <a:t>F</a:t>
                          </a:r>
                          <a:r>
                            <a:rPr lang="es-MX" sz="3600" baseline="-25000" dirty="0">
                              <a:solidFill>
                                <a:schemeClr val="tx2"/>
                              </a:solidFill>
                            </a:rPr>
                            <a:t>4y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s-MX"/>
                        </a:p>
                      </a:txBody>
                      <a:tcPr>
                        <a:blipFill>
                          <a:blip r:embed="rId4"/>
                          <a:stretch>
                            <a:fillRect l="-110319" t="-415238" r="-210319" b="-352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MX"/>
                        </a:p>
                      </a:txBody>
                      <a:tcPr>
                        <a:blipFill>
                          <a:blip r:embed="rId4"/>
                          <a:stretch>
                            <a:fillRect l="-200000" t="-415238" r="-100000" b="-352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MX"/>
                        </a:p>
                      </a:txBody>
                      <a:tcPr>
                        <a:blipFill>
                          <a:blip r:embed="rId4"/>
                          <a:stretch>
                            <a:fillRect l="-300703" t="-415238" r="-234" b="-3523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39896046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662414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04193" y="452275"/>
            <a:ext cx="9628632" cy="1362113"/>
          </a:xfrm>
        </p:spPr>
        <p:txBody>
          <a:bodyPr rtlCol="0" anchor="ctr">
            <a:normAutofit/>
          </a:bodyPr>
          <a:lstStyle/>
          <a:p>
            <a:pPr rtl="0"/>
            <a:r>
              <a:rPr lang="es-MX" sz="5400" dirty="0">
                <a:solidFill>
                  <a:schemeClr val="bg2"/>
                </a:solidFill>
              </a:rPr>
              <a:t>Calculando la resultante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E889C684-9A88-E6BD-40C8-4DC5BDB3DB7D}"/>
                  </a:ext>
                </a:extLst>
              </p:cNvPr>
              <p:cNvSpPr txBox="1"/>
              <p:nvPr/>
            </p:nvSpPr>
            <p:spPr>
              <a:xfrm>
                <a:off x="7504675" y="4646274"/>
                <a:ext cx="253274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sz="4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s-MX" sz="4400" dirty="0"/>
              </a:p>
            </p:txBody>
          </p:sp>
        </mc:Choice>
        <mc:Fallback xmlns=""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E889C684-9A88-E6BD-40C8-4DC5BDB3DB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4675" y="4646274"/>
                <a:ext cx="253274" cy="67710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uadroTexto 2">
            <a:extLst>
              <a:ext uri="{FF2B5EF4-FFF2-40B4-BE49-F238E27FC236}">
                <a16:creationId xmlns:a16="http://schemas.microsoft.com/office/drawing/2014/main" id="{5E71F51D-27CA-15B3-7CFF-F68F1A5A68BE}"/>
              </a:ext>
            </a:extLst>
          </p:cNvPr>
          <p:cNvSpPr txBox="1"/>
          <p:nvPr/>
        </p:nvSpPr>
        <p:spPr>
          <a:xfrm>
            <a:off x="904193" y="2211726"/>
            <a:ext cx="1017157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000" dirty="0">
                <a:solidFill>
                  <a:schemeClr val="tx2"/>
                </a:solidFill>
              </a:rPr>
              <a:t>Ahora ya podemos calcular la componente en la dirección x del vector resultante: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uadroTexto 3">
                <a:extLst>
                  <a:ext uri="{FF2B5EF4-FFF2-40B4-BE49-F238E27FC236}">
                    <a16:creationId xmlns:a16="http://schemas.microsoft.com/office/drawing/2014/main" id="{5A1029E1-F2D2-8807-B9D3-EA553018D3C4}"/>
                  </a:ext>
                </a:extLst>
              </p:cNvPr>
              <p:cNvSpPr txBox="1"/>
              <p:nvPr/>
            </p:nvSpPr>
            <p:spPr>
              <a:xfrm>
                <a:off x="2334537" y="3825936"/>
                <a:ext cx="7795532" cy="13415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MX" sz="360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s-MX" sz="3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s-MX" sz="36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MX" sz="36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s-MX" sz="36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𝑖𝑥</m:t>
                              </m:r>
                            </m:sub>
                          </m:sSub>
                          <m: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s-MX" sz="36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MX" sz="36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s-MX" sz="36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s-MX" sz="36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s-MX" sz="36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MX" sz="36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s-MX" sz="36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s-MX" sz="36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s-MX" sz="36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s-MX" sz="36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MX" sz="36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s-MX" sz="36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s-MX" sz="36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s-MX" sz="36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s-MX" sz="36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MX" sz="36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s-MX" sz="36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s-MX" sz="36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</m:e>
                      </m:nary>
                    </m:oMath>
                  </m:oMathPara>
                </a14:m>
                <a:endParaRPr lang="es-MX" sz="36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4" name="CuadroTexto 3">
                <a:extLst>
                  <a:ext uri="{FF2B5EF4-FFF2-40B4-BE49-F238E27FC236}">
                    <a16:creationId xmlns:a16="http://schemas.microsoft.com/office/drawing/2014/main" id="{5A1029E1-F2D2-8807-B9D3-EA553018D3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4537" y="3825936"/>
                <a:ext cx="7795532" cy="134152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07125231-A318-642E-814A-85DFF3A66E87}"/>
                  </a:ext>
                </a:extLst>
              </p:cNvPr>
              <p:cNvSpPr txBox="1"/>
              <p:nvPr/>
            </p:nvSpPr>
            <p:spPr>
              <a:xfrm>
                <a:off x="2334535" y="5103207"/>
                <a:ext cx="8099781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MX" sz="360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s-MX" sz="3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=8 </m:t>
                      </m:r>
                      <m:r>
                        <a:rPr lang="es-MX" sz="3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s-MX" sz="3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+4.59 </m:t>
                      </m:r>
                      <m:r>
                        <a:rPr lang="es-MX" sz="3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s-MX" sz="3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−2.59 </m:t>
                          </m:r>
                          <m: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</m:d>
                      <m:r>
                        <a:rPr lang="es-MX" sz="3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+0 </m:t>
                      </m:r>
                      <m:r>
                        <a:rPr lang="es-MX" sz="3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s-MX" sz="3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s-MX" sz="3600" b="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07125231-A318-642E-814A-85DFF3A66E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4535" y="5103207"/>
                <a:ext cx="8099781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uadroTexto 5">
                <a:extLst>
                  <a:ext uri="{FF2B5EF4-FFF2-40B4-BE49-F238E27FC236}">
                    <a16:creationId xmlns:a16="http://schemas.microsoft.com/office/drawing/2014/main" id="{4AC8888B-6610-F099-EF63-54956348F877}"/>
                  </a:ext>
                </a:extLst>
              </p:cNvPr>
              <p:cNvSpPr txBox="1"/>
              <p:nvPr/>
            </p:nvSpPr>
            <p:spPr>
              <a:xfrm>
                <a:off x="2334535" y="5987795"/>
                <a:ext cx="2529090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MX" sz="360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s-MX" sz="3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=9.69 </m:t>
                      </m:r>
                      <m:r>
                        <a:rPr lang="es-MX" sz="3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s-MX" sz="3600" b="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6" name="CuadroTexto 5">
                <a:extLst>
                  <a:ext uri="{FF2B5EF4-FFF2-40B4-BE49-F238E27FC236}">
                    <a16:creationId xmlns:a16="http://schemas.microsoft.com/office/drawing/2014/main" id="{4AC8888B-6610-F099-EF63-54956348F8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4535" y="5987795"/>
                <a:ext cx="2529090" cy="5539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16113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04193" y="452275"/>
            <a:ext cx="9628632" cy="1362113"/>
          </a:xfrm>
        </p:spPr>
        <p:txBody>
          <a:bodyPr rtlCol="0" anchor="ctr">
            <a:normAutofit/>
          </a:bodyPr>
          <a:lstStyle/>
          <a:p>
            <a:pPr rtl="0"/>
            <a:r>
              <a:rPr lang="es-MX" sz="5400" dirty="0">
                <a:solidFill>
                  <a:schemeClr val="bg2"/>
                </a:solidFill>
              </a:rPr>
              <a:t>Calculando la resultante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E889C684-9A88-E6BD-40C8-4DC5BDB3DB7D}"/>
                  </a:ext>
                </a:extLst>
              </p:cNvPr>
              <p:cNvSpPr txBox="1"/>
              <p:nvPr/>
            </p:nvSpPr>
            <p:spPr>
              <a:xfrm>
                <a:off x="7504675" y="4646274"/>
                <a:ext cx="253274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sz="4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s-MX" sz="4400" dirty="0"/>
              </a:p>
            </p:txBody>
          </p:sp>
        </mc:Choice>
        <mc:Fallback xmlns=""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E889C684-9A88-E6BD-40C8-4DC5BDB3DB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4675" y="4646274"/>
                <a:ext cx="253274" cy="67710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uadroTexto 2">
            <a:extLst>
              <a:ext uri="{FF2B5EF4-FFF2-40B4-BE49-F238E27FC236}">
                <a16:creationId xmlns:a16="http://schemas.microsoft.com/office/drawing/2014/main" id="{5E71F51D-27CA-15B3-7CFF-F68F1A5A68BE}"/>
              </a:ext>
            </a:extLst>
          </p:cNvPr>
          <p:cNvSpPr txBox="1"/>
          <p:nvPr/>
        </p:nvSpPr>
        <p:spPr>
          <a:xfrm>
            <a:off x="904193" y="2211726"/>
            <a:ext cx="1017157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000" dirty="0">
                <a:solidFill>
                  <a:schemeClr val="tx2"/>
                </a:solidFill>
              </a:rPr>
              <a:t>De la misma manera, calculamos la componente en la dirección y del vector resultante: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uadroTexto 3">
                <a:extLst>
                  <a:ext uri="{FF2B5EF4-FFF2-40B4-BE49-F238E27FC236}">
                    <a16:creationId xmlns:a16="http://schemas.microsoft.com/office/drawing/2014/main" id="{5A1029E1-F2D2-8807-B9D3-EA553018D3C4}"/>
                  </a:ext>
                </a:extLst>
              </p:cNvPr>
              <p:cNvSpPr txBox="1"/>
              <p:nvPr/>
            </p:nvSpPr>
            <p:spPr>
              <a:xfrm>
                <a:off x="2334537" y="3825936"/>
                <a:ext cx="7877093" cy="13415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MX" sz="360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s-MX" sz="3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s-MX" sz="36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MX" sz="36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s-MX" sz="36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𝑖𝑦</m:t>
                              </m:r>
                            </m:sub>
                          </m:sSub>
                          <m: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s-MX" sz="36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MX" sz="36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s-MX" sz="36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s-MX" sz="36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s-MX" sz="36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MX" sz="36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s-MX" sz="36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s-MX" sz="36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s-MX" sz="36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s-MX" sz="36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MX" sz="36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s-MX" sz="36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s-MX" sz="36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s-MX" sz="36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s-MX" sz="36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MX" sz="36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s-MX" sz="36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s-MX" sz="36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</m:e>
                      </m:nary>
                    </m:oMath>
                  </m:oMathPara>
                </a14:m>
                <a:endParaRPr lang="es-MX" sz="36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4" name="CuadroTexto 3">
                <a:extLst>
                  <a:ext uri="{FF2B5EF4-FFF2-40B4-BE49-F238E27FC236}">
                    <a16:creationId xmlns:a16="http://schemas.microsoft.com/office/drawing/2014/main" id="{5A1029E1-F2D2-8807-B9D3-EA553018D3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4537" y="3825936"/>
                <a:ext cx="7877093" cy="134152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07125231-A318-642E-814A-85DFF3A66E87}"/>
                  </a:ext>
                </a:extLst>
              </p:cNvPr>
              <p:cNvSpPr txBox="1"/>
              <p:nvPr/>
            </p:nvSpPr>
            <p:spPr>
              <a:xfrm>
                <a:off x="2153527" y="5076702"/>
                <a:ext cx="8058103" cy="5977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MX" sz="360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s-MX" sz="3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=0 </m:t>
                      </m:r>
                      <m:r>
                        <a:rPr lang="es-MX" sz="3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s-MX" sz="3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+3.85 </m:t>
                      </m:r>
                      <m:r>
                        <a:rPr lang="es-MX" sz="3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s-MX" sz="3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−1.5 </m:t>
                          </m:r>
                          <m: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</m:d>
                      <m:r>
                        <a:rPr lang="es-MX" sz="3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+5 </m:t>
                      </m:r>
                      <m:r>
                        <a:rPr lang="es-MX" sz="3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s-MX" sz="3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s-MX" sz="3600" b="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07125231-A318-642E-814A-85DFF3A66E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3527" y="5076702"/>
                <a:ext cx="8058103" cy="59772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uadroTexto 5">
                <a:extLst>
                  <a:ext uri="{FF2B5EF4-FFF2-40B4-BE49-F238E27FC236}">
                    <a16:creationId xmlns:a16="http://schemas.microsoft.com/office/drawing/2014/main" id="{4AC8888B-6610-F099-EF63-54956348F877}"/>
                  </a:ext>
                </a:extLst>
              </p:cNvPr>
              <p:cNvSpPr txBox="1"/>
              <p:nvPr/>
            </p:nvSpPr>
            <p:spPr>
              <a:xfrm>
                <a:off x="2334535" y="5987795"/>
                <a:ext cx="2542684" cy="5977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MX" sz="360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s-MX" sz="3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=7.35 </m:t>
                      </m:r>
                      <m:r>
                        <a:rPr lang="es-MX" sz="3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s-MX" sz="3600" b="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6" name="CuadroTexto 5">
                <a:extLst>
                  <a:ext uri="{FF2B5EF4-FFF2-40B4-BE49-F238E27FC236}">
                    <a16:creationId xmlns:a16="http://schemas.microsoft.com/office/drawing/2014/main" id="{4AC8888B-6610-F099-EF63-54956348F8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4535" y="5987795"/>
                <a:ext cx="2542684" cy="59772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20842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04193" y="452275"/>
            <a:ext cx="9628632" cy="1362113"/>
          </a:xfrm>
        </p:spPr>
        <p:txBody>
          <a:bodyPr rtlCol="0" anchor="ctr">
            <a:normAutofit/>
          </a:bodyPr>
          <a:lstStyle/>
          <a:p>
            <a:pPr rtl="0"/>
            <a:r>
              <a:rPr lang="es-MX" sz="5400" dirty="0">
                <a:solidFill>
                  <a:schemeClr val="bg2"/>
                </a:solidFill>
              </a:rPr>
              <a:t>Magnitud de la resultante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E889C684-9A88-E6BD-40C8-4DC5BDB3DB7D}"/>
                  </a:ext>
                </a:extLst>
              </p:cNvPr>
              <p:cNvSpPr txBox="1"/>
              <p:nvPr/>
            </p:nvSpPr>
            <p:spPr>
              <a:xfrm>
                <a:off x="7504675" y="4646274"/>
                <a:ext cx="253274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sz="4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s-MX" sz="4400" dirty="0"/>
              </a:p>
            </p:txBody>
          </p:sp>
        </mc:Choice>
        <mc:Fallback xmlns=""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E889C684-9A88-E6BD-40C8-4DC5BDB3DB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4675" y="4646274"/>
                <a:ext cx="253274" cy="67710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uadroTexto 2">
            <a:extLst>
              <a:ext uri="{FF2B5EF4-FFF2-40B4-BE49-F238E27FC236}">
                <a16:creationId xmlns:a16="http://schemas.microsoft.com/office/drawing/2014/main" id="{5E71F51D-27CA-15B3-7CFF-F68F1A5A68BE}"/>
              </a:ext>
            </a:extLst>
          </p:cNvPr>
          <p:cNvSpPr txBox="1"/>
          <p:nvPr/>
        </p:nvSpPr>
        <p:spPr>
          <a:xfrm>
            <a:off x="808658" y="1994275"/>
            <a:ext cx="1017157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000" dirty="0">
                <a:solidFill>
                  <a:schemeClr val="tx2"/>
                </a:solidFill>
              </a:rPr>
              <a:t>Una vez conocidas las componentes de la resultante, podemos calcular la magnitud del vector R: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uadroTexto 3">
                <a:extLst>
                  <a:ext uri="{FF2B5EF4-FFF2-40B4-BE49-F238E27FC236}">
                    <a16:creationId xmlns:a16="http://schemas.microsoft.com/office/drawing/2014/main" id="{5A1029E1-F2D2-8807-B9D3-EA553018D3C4}"/>
                  </a:ext>
                </a:extLst>
              </p:cNvPr>
              <p:cNvSpPr txBox="1"/>
              <p:nvPr/>
            </p:nvSpPr>
            <p:spPr>
              <a:xfrm>
                <a:off x="904193" y="4158263"/>
                <a:ext cx="3143040" cy="112736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s-MX" sz="3600" b="0" dirty="0">
                    <a:solidFill>
                      <a:schemeClr val="tx2"/>
                    </a:solidFill>
                  </a:rPr>
                  <a:t>R</a:t>
                </a:r>
                <a14:m>
                  <m:oMath xmlns:m="http://schemas.openxmlformats.org/officeDocument/2006/math">
                    <m:r>
                      <a:rPr lang="es-MX" sz="36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s-MX" sz="36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Sup>
                          <m:sSubSupPr>
                            <m:ctrlPr>
                              <a:rPr lang="es-MX" sz="36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s-MX" sz="36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s-MX" sz="36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  <m:sup>
                            <m:r>
                              <a:rPr lang="es-MX" sz="36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s-MX" sz="36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s-MX" sz="36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s-MX" sz="36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s-MX" sz="36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  <m:sup>
                            <m:r>
                              <a:rPr lang="es-MX" sz="36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s-MX" sz="36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</m:e>
                    </m:rad>
                  </m:oMath>
                </a14:m>
                <a:endParaRPr lang="es-MX" sz="36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4" name="CuadroTexto 3">
                <a:extLst>
                  <a:ext uri="{FF2B5EF4-FFF2-40B4-BE49-F238E27FC236}">
                    <a16:creationId xmlns:a16="http://schemas.microsoft.com/office/drawing/2014/main" id="{5A1029E1-F2D2-8807-B9D3-EA553018D3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193" y="4158263"/>
                <a:ext cx="3143040" cy="1127360"/>
              </a:xfrm>
              <a:prstGeom prst="rect">
                <a:avLst/>
              </a:prstGeom>
              <a:blipFill>
                <a:blip r:embed="rId4"/>
                <a:stretch>
                  <a:fillRect l="-8721" b="-2162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07125231-A318-642E-814A-85DFF3A66E87}"/>
                  </a:ext>
                </a:extLst>
              </p:cNvPr>
              <p:cNvSpPr txBox="1"/>
              <p:nvPr/>
            </p:nvSpPr>
            <p:spPr>
              <a:xfrm>
                <a:off x="4344957" y="4310829"/>
                <a:ext cx="4937057" cy="6708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s-MX" sz="36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s-MX" sz="36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MX" sz="36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 (9.69</m:t>
                            </m:r>
                            <m:r>
                              <a:rPr lang="es-MX" sz="36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s-MX" sz="36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s-MX" sz="36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s-MX" sz="36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s-MX" sz="36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MX" sz="36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 (7.35 </m:t>
                            </m:r>
                            <m:r>
                              <a:rPr lang="es-MX" sz="36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s-MX" sz="36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s-MX" sz="36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  <m:r>
                      <a:rPr lang="es-MX" sz="36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s-MX" sz="3600" b="0" dirty="0">
                    <a:solidFill>
                      <a:schemeClr val="tx2"/>
                    </a:solidFill>
                  </a:rPr>
                  <a:t>=</a:t>
                </a:r>
              </a:p>
            </p:txBody>
          </p:sp>
        </mc:Choice>
        <mc:Fallback xmlns=""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07125231-A318-642E-814A-85DFF3A66E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4957" y="4310829"/>
                <a:ext cx="4937057" cy="670889"/>
              </a:xfrm>
              <a:prstGeom prst="rect">
                <a:avLst/>
              </a:prstGeom>
              <a:blipFill>
                <a:blip r:embed="rId5"/>
                <a:stretch>
                  <a:fillRect t="-4545" r="-4568" b="-40000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7FD206F5-043C-55DD-E07F-84B7D012885A}"/>
                  </a:ext>
                </a:extLst>
              </p:cNvPr>
              <p:cNvSpPr txBox="1"/>
              <p:nvPr/>
            </p:nvSpPr>
            <p:spPr>
              <a:xfrm>
                <a:off x="4344956" y="5179395"/>
                <a:ext cx="4769896" cy="6217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s-MX" sz="360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s-MX" sz="36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93.89 </m:t>
                        </m:r>
                        <m:sSup>
                          <m:sSupPr>
                            <m:ctrlPr>
                              <a:rPr lang="es-MX" sz="36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MX" sz="36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p>
                            <m:r>
                              <a:rPr lang="es-MX" sz="36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s-MX" sz="36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+54.02</m:t>
                        </m:r>
                        <m:r>
                          <a:rPr lang="es-MX" sz="36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es-MX" sz="36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MX" sz="36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p>
                            <m:r>
                              <a:rPr lang="es-MX" sz="36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  <m:r>
                      <a:rPr lang="es-MX" sz="360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s-MX" sz="3600" b="0" dirty="0">
                    <a:solidFill>
                      <a:schemeClr val="tx2"/>
                    </a:solidFill>
                  </a:rPr>
                  <a:t>=</a:t>
                </a:r>
              </a:p>
            </p:txBody>
          </p:sp>
        </mc:Choice>
        <mc:Fallback xmlns=""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7FD206F5-043C-55DD-E07F-84B7D01288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4956" y="5179395"/>
                <a:ext cx="4769896" cy="621773"/>
              </a:xfrm>
              <a:prstGeom prst="rect">
                <a:avLst/>
              </a:prstGeom>
              <a:blipFill>
                <a:blip r:embed="rId6"/>
                <a:stretch>
                  <a:fillRect t="-10784" r="-4859" b="-44118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9242863C-DDD4-5DCF-EB92-4DFDD6810E88}"/>
                  </a:ext>
                </a:extLst>
              </p:cNvPr>
              <p:cNvSpPr txBox="1"/>
              <p:nvPr/>
            </p:nvSpPr>
            <p:spPr>
              <a:xfrm>
                <a:off x="4344956" y="5998845"/>
                <a:ext cx="2758576" cy="6264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s-MX" sz="360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s-MX" sz="36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149.</m:t>
                        </m:r>
                        <m:r>
                          <a:rPr lang="es-MX" sz="36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MX" sz="36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91</m:t>
                        </m:r>
                        <m:sSup>
                          <m:sSupPr>
                            <m:ctrlPr>
                              <a:rPr lang="es-MX" sz="36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MX" sz="36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s-MX" sz="36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p>
                            <m:r>
                              <a:rPr lang="es-MX" sz="36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  <m:r>
                      <a:rPr lang="es-MX" sz="360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s-MX" sz="3600" b="0" dirty="0">
                    <a:solidFill>
                      <a:schemeClr val="tx2"/>
                    </a:solidFill>
                  </a:rPr>
                  <a:t>=</a:t>
                </a:r>
              </a:p>
            </p:txBody>
          </p:sp>
        </mc:Choice>
        <mc:Fallback xmlns=""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9242863C-DDD4-5DCF-EB92-4DFDD6810E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4956" y="5998845"/>
                <a:ext cx="2758576" cy="626454"/>
              </a:xfrm>
              <a:prstGeom prst="rect">
                <a:avLst/>
              </a:prstGeom>
              <a:blipFill>
                <a:blip r:embed="rId7"/>
                <a:stretch>
                  <a:fillRect t="-9709" r="-9071" b="-44660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2FEDDFC8-EBD7-108D-924A-6F74A85800AD}"/>
                  </a:ext>
                </a:extLst>
              </p:cNvPr>
              <p:cNvSpPr txBox="1"/>
              <p:nvPr/>
            </p:nvSpPr>
            <p:spPr>
              <a:xfrm>
                <a:off x="7254203" y="6071301"/>
                <a:ext cx="1668790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sz="360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s-MX" sz="3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2.16 </m:t>
                      </m:r>
                      <m:r>
                        <a:rPr lang="es-MX" sz="3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s-MX" sz="3600" b="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2FEDDFC8-EBD7-108D-924A-6F74A85800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4203" y="6071301"/>
                <a:ext cx="1668790" cy="55399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1893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7" grpId="0"/>
      <p:bldP spid="8" grpId="0"/>
      <p:bldP spid="10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04193" y="452275"/>
            <a:ext cx="9628632" cy="1362113"/>
          </a:xfrm>
        </p:spPr>
        <p:txBody>
          <a:bodyPr rtlCol="0" anchor="ctr">
            <a:normAutofit/>
          </a:bodyPr>
          <a:lstStyle/>
          <a:p>
            <a:pPr rtl="0"/>
            <a:r>
              <a:rPr lang="es-MX" sz="5400" dirty="0">
                <a:solidFill>
                  <a:schemeClr val="bg2"/>
                </a:solidFill>
              </a:rPr>
              <a:t>Dirección de la resultante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E889C684-9A88-E6BD-40C8-4DC5BDB3DB7D}"/>
                  </a:ext>
                </a:extLst>
              </p:cNvPr>
              <p:cNvSpPr txBox="1"/>
              <p:nvPr/>
            </p:nvSpPr>
            <p:spPr>
              <a:xfrm>
                <a:off x="7504675" y="4646274"/>
                <a:ext cx="253274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sz="4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s-MX" sz="4400" dirty="0"/>
              </a:p>
            </p:txBody>
          </p:sp>
        </mc:Choice>
        <mc:Fallback xmlns=""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E889C684-9A88-E6BD-40C8-4DC5BDB3DB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4675" y="4646274"/>
                <a:ext cx="253274" cy="67710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uadroTexto 2">
            <a:extLst>
              <a:ext uri="{FF2B5EF4-FFF2-40B4-BE49-F238E27FC236}">
                <a16:creationId xmlns:a16="http://schemas.microsoft.com/office/drawing/2014/main" id="{5E71F51D-27CA-15B3-7CFF-F68F1A5A68BE}"/>
              </a:ext>
            </a:extLst>
          </p:cNvPr>
          <p:cNvSpPr txBox="1"/>
          <p:nvPr/>
        </p:nvSpPr>
        <p:spPr>
          <a:xfrm>
            <a:off x="808658" y="1994275"/>
            <a:ext cx="1017157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000" dirty="0">
                <a:effectLst/>
              </a:rPr>
              <a:t>Tenemos que </a:t>
            </a:r>
            <a:r>
              <a:rPr lang="es-MX" sz="4000" dirty="0" err="1">
                <a:effectLst/>
              </a:rPr>
              <a:t>R</a:t>
            </a:r>
            <a:r>
              <a:rPr lang="es-MX" sz="4000" baseline="-25000" dirty="0" err="1">
                <a:effectLst/>
              </a:rPr>
              <a:t>x</a:t>
            </a:r>
            <a:r>
              <a:rPr lang="es-MX" sz="4000" dirty="0">
                <a:effectLst/>
              </a:rPr>
              <a:t> &gt; 0 y </a:t>
            </a:r>
            <a:r>
              <a:rPr lang="es-MX" sz="4000" dirty="0" err="1">
                <a:effectLst/>
              </a:rPr>
              <a:t>R</a:t>
            </a:r>
            <a:r>
              <a:rPr lang="es-MX" sz="4000" baseline="-25000" dirty="0" err="1">
                <a:effectLst/>
              </a:rPr>
              <a:t>y</a:t>
            </a:r>
            <a:r>
              <a:rPr lang="es-MX" sz="4000" dirty="0">
                <a:effectLst/>
              </a:rPr>
              <a:t> &gt; 0, por lo que el vector resultante R está en el cuadrante I:</a:t>
            </a:r>
            <a:endParaRPr lang="es-MX" sz="4000" dirty="0">
              <a:solidFill>
                <a:schemeClr val="tx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uadroTexto 3">
                <a:extLst>
                  <a:ext uri="{FF2B5EF4-FFF2-40B4-BE49-F238E27FC236}">
                    <a16:creationId xmlns:a16="http://schemas.microsoft.com/office/drawing/2014/main" id="{5A1029E1-F2D2-8807-B9D3-EA553018D3C4}"/>
                  </a:ext>
                </a:extLst>
              </p:cNvPr>
              <p:cNvSpPr txBox="1"/>
              <p:nvPr/>
            </p:nvSpPr>
            <p:spPr>
              <a:xfrm>
                <a:off x="1407776" y="3540287"/>
                <a:ext cx="2976969" cy="11459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s-MX" sz="3600" b="0" i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tan</m:t>
                          </m:r>
                          <m:r>
                            <a:rPr lang="es-MX" sz="3600" b="0" i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s-MX" sz="36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sz="36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θ</m:t>
                              </m:r>
                            </m:e>
                            <m:sub>
                              <m:r>
                                <a:rPr lang="es-MX" sz="36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sub>
                          </m:sSub>
                          <m: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</m:fName>
                        <m:e>
                          <m:f>
                            <m:fPr>
                              <m:ctrlPr>
                                <a:rPr lang="es-MX" sz="36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s-MX" sz="3600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MX" sz="3600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s-MX" sz="3600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s-MX" sz="3600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MX" sz="3600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s-MX" sz="3600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den>
                          </m:f>
                          <m:r>
                            <a:rPr lang="es-MX" sz="3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</m:e>
                      </m:func>
                    </m:oMath>
                  </m:oMathPara>
                </a14:m>
                <a:endParaRPr lang="es-MX" sz="36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4" name="CuadroTexto 3">
                <a:extLst>
                  <a:ext uri="{FF2B5EF4-FFF2-40B4-BE49-F238E27FC236}">
                    <a16:creationId xmlns:a16="http://schemas.microsoft.com/office/drawing/2014/main" id="{5A1029E1-F2D2-8807-B9D3-EA553018D3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7776" y="3540287"/>
                <a:ext cx="2976969" cy="114595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07125231-A318-642E-814A-85DFF3A66E87}"/>
                  </a:ext>
                </a:extLst>
              </p:cNvPr>
              <p:cNvSpPr txBox="1"/>
              <p:nvPr/>
            </p:nvSpPr>
            <p:spPr>
              <a:xfrm>
                <a:off x="4359138" y="3713214"/>
                <a:ext cx="2038891" cy="7948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s-MX" sz="360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s-MX" sz="3600" i="0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tan</m:t>
                        </m:r>
                      </m:fName>
                      <m:e>
                        <m:f>
                          <m:fPr>
                            <m:ctrlPr>
                              <a:rPr lang="es-MX" sz="360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s-MX" sz="36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7.35 </m:t>
                            </m:r>
                            <m:r>
                              <a:rPr lang="es-MX" sz="36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num>
                          <m:den>
                            <m:r>
                              <a:rPr lang="es-MX" sz="36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9.69 </m:t>
                            </m:r>
                            <m:r>
                              <a:rPr lang="es-MX" sz="36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</m:e>
                    </m:func>
                    <m:r>
                      <a:rPr lang="es-MX" sz="36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s-MX" sz="3600" b="0" dirty="0">
                    <a:solidFill>
                      <a:schemeClr val="tx2"/>
                    </a:solidFill>
                  </a:rPr>
                  <a:t>=</a:t>
                </a:r>
              </a:p>
            </p:txBody>
          </p:sp>
        </mc:Choice>
        <mc:Fallback xmlns=""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07125231-A318-642E-814A-85DFF3A66E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9138" y="3713214"/>
                <a:ext cx="2038891" cy="794833"/>
              </a:xfrm>
              <a:prstGeom prst="rect">
                <a:avLst/>
              </a:prstGeom>
              <a:blipFill>
                <a:blip r:embed="rId5"/>
                <a:stretch>
                  <a:fillRect t="-1527" r="-12537" b="-19847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7FD206F5-043C-55DD-E07F-84B7D012885A}"/>
                  </a:ext>
                </a:extLst>
              </p:cNvPr>
              <p:cNvSpPr txBox="1"/>
              <p:nvPr/>
            </p:nvSpPr>
            <p:spPr>
              <a:xfrm>
                <a:off x="6700974" y="3757791"/>
                <a:ext cx="2415726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s-MX" sz="360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s-MX" sz="3600" i="0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tan</m:t>
                        </m:r>
                      </m:fName>
                      <m:e>
                        <m:r>
                          <a:rPr lang="es-MX" sz="36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0.7585</m:t>
                        </m:r>
                      </m:e>
                    </m:func>
                    <m:r>
                      <a:rPr lang="es-MX" sz="360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s-MX" sz="3600" b="0" dirty="0">
                    <a:solidFill>
                      <a:schemeClr val="tx2"/>
                    </a:solidFill>
                  </a:rPr>
                  <a:t>=</a:t>
                </a:r>
              </a:p>
            </p:txBody>
          </p:sp>
        </mc:Choice>
        <mc:Fallback xmlns=""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7FD206F5-043C-55DD-E07F-84B7D01288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0974" y="3757791"/>
                <a:ext cx="2415726" cy="553998"/>
              </a:xfrm>
              <a:prstGeom prst="rect">
                <a:avLst/>
              </a:prstGeom>
              <a:blipFill>
                <a:blip r:embed="rId6"/>
                <a:stretch>
                  <a:fillRect t="-25275" r="-10327" b="-49451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9242863C-DDD4-5DCF-EB92-4DFDD6810E88}"/>
                  </a:ext>
                </a:extLst>
              </p:cNvPr>
              <p:cNvSpPr txBox="1"/>
              <p:nvPr/>
            </p:nvSpPr>
            <p:spPr>
              <a:xfrm>
                <a:off x="1552083" y="5046383"/>
                <a:ext cx="6520888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s-MX" sz="360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es-MX" sz="360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s-MX" sz="3600" i="0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tan</m:t>
                            </m:r>
                          </m:e>
                          <m:sup>
                            <m:r>
                              <a:rPr lang="es-MX" sz="360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fName>
                      <m:e>
                        <m:d>
                          <m:dPr>
                            <m:ctrlPr>
                              <a:rPr lang="es-MX" sz="360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s-MX" sz="360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s-MX" sz="3600" i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tan</m:t>
                                </m:r>
                              </m:fName>
                              <m:e>
                                <m:sSub>
                                  <m:sSubPr>
                                    <m:ctrlPr>
                                      <a:rPr lang="es-MX" sz="360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MX" sz="36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s-MX" sz="36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sub>
                                </m:sSub>
                              </m:e>
                            </m:func>
                          </m:e>
                        </m:d>
                        <m:r>
                          <a:rPr lang="es-MX" sz="36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</m:e>
                    </m:func>
                    <m:func>
                      <m:funcPr>
                        <m:ctrlPr>
                          <a:rPr lang="es-MX" sz="360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es-MX" sz="360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s-MX" sz="3600" i="0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tan</m:t>
                            </m:r>
                          </m:e>
                          <m:sup>
                            <m:r>
                              <a:rPr lang="es-MX" sz="360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fName>
                      <m:e>
                        <m:r>
                          <a:rPr lang="es-MX" sz="36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(0.7585)</m:t>
                        </m:r>
                      </m:e>
                    </m:func>
                    <m:r>
                      <a:rPr lang="es-MX" sz="360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s-MX" sz="3600" b="0" dirty="0">
                    <a:solidFill>
                      <a:schemeClr val="tx2"/>
                    </a:solidFill>
                  </a:rPr>
                  <a:t>=</a:t>
                </a:r>
              </a:p>
            </p:txBody>
          </p:sp>
        </mc:Choice>
        <mc:Fallback xmlns=""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9242863C-DDD4-5DCF-EB92-4DFDD6810E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2083" y="5046383"/>
                <a:ext cx="6520888" cy="553998"/>
              </a:xfrm>
              <a:prstGeom prst="rect">
                <a:avLst/>
              </a:prstGeom>
              <a:blipFill>
                <a:blip r:embed="rId7"/>
                <a:stretch>
                  <a:fillRect t="-24176" r="-1871" b="-49451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2FEDDFC8-EBD7-108D-924A-6F74A85800AD}"/>
                  </a:ext>
                </a:extLst>
              </p:cNvPr>
              <p:cNvSpPr txBox="1"/>
              <p:nvPr/>
            </p:nvSpPr>
            <p:spPr>
              <a:xfrm>
                <a:off x="3628698" y="5960522"/>
                <a:ext cx="2486578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MX" sz="36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sz="36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s-MX" sz="36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r>
                        <a:rPr lang="es-MX" sz="3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=37.18°</m:t>
                      </m:r>
                    </m:oMath>
                  </m:oMathPara>
                </a14:m>
                <a:endParaRPr lang="es-MX" sz="3600" b="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2FEDDFC8-EBD7-108D-924A-6F74A85800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8698" y="5960522"/>
                <a:ext cx="2486578" cy="55399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10867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7" grpId="0"/>
      <p:bldP spid="8" grpId="0"/>
      <p:bldP spid="10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Gráfico&#10;&#10;Descripción generada automáticamente">
            <a:extLst>
              <a:ext uri="{FF2B5EF4-FFF2-40B4-BE49-F238E27FC236}">
                <a16:creationId xmlns:a16="http://schemas.microsoft.com/office/drawing/2014/main" id="{195E254E-88BD-8396-8D34-92C68EB0BB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4056" y="220255"/>
            <a:ext cx="8236860" cy="6928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142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es-MX" sz="5400" dirty="0">
                <a:solidFill>
                  <a:schemeClr val="bg2"/>
                </a:solidFill>
              </a:rPr>
              <a:t>La fuerza como vector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A49312C-697D-28E9-4EA7-9D060DC837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09832" y="2190749"/>
            <a:ext cx="9369287" cy="146685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s-MX" sz="4000" dirty="0">
                <a:solidFill>
                  <a:schemeClr val="tx2"/>
                </a:solidFill>
              </a:rPr>
              <a:t>La fuerza es una cantidad vectorial, por lo que tiene una magnitud, dirección y sentido.</a:t>
            </a:r>
          </a:p>
        </p:txBody>
      </p:sp>
      <p:pic>
        <p:nvPicPr>
          <p:cNvPr id="5" name="Imagen 4" descr="Forma&#10;&#10;Descripción generada automáticamente">
            <a:extLst>
              <a:ext uri="{FF2B5EF4-FFF2-40B4-BE49-F238E27FC236}">
                <a16:creationId xmlns:a16="http://schemas.microsoft.com/office/drawing/2014/main" id="{3AC484D1-37DD-CA6B-4D00-6A0206492B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2380" y="4019893"/>
            <a:ext cx="5581740" cy="2527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652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es-MX" sz="5400" dirty="0">
                <a:solidFill>
                  <a:schemeClr val="bg2"/>
                </a:solidFill>
              </a:rPr>
              <a:t>Fuerza de contacto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A49312C-697D-28E9-4EA7-9D060DC837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09832" y="2190749"/>
            <a:ext cx="10027202" cy="335192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s-MX" sz="4000" b="1" dirty="0">
                <a:solidFill>
                  <a:schemeClr val="tx2"/>
                </a:solidFill>
              </a:rPr>
              <a:t>Definición: </a:t>
            </a:r>
            <a:r>
              <a:rPr lang="es-MX" sz="4000" dirty="0">
                <a:solidFill>
                  <a:schemeClr val="tx2"/>
                </a:solidFill>
              </a:rPr>
              <a:t>es aquella fuerza que implica un contacto directo entre dos cuerpos, como un empujón o un tirón.</a:t>
            </a:r>
          </a:p>
        </p:txBody>
      </p:sp>
    </p:spTree>
    <p:extLst>
      <p:ext uri="{BB962C8B-B14F-4D97-AF65-F5344CB8AC3E}">
        <p14:creationId xmlns:p14="http://schemas.microsoft.com/office/powerpoint/2010/main" val="3320424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es-MX" sz="5400" dirty="0">
                <a:solidFill>
                  <a:schemeClr val="bg2"/>
                </a:solidFill>
              </a:rPr>
              <a:t>Tres tipos de fuerza de contacto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A49312C-697D-28E9-4EA7-9D060DC837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09832" y="2190749"/>
            <a:ext cx="10027202" cy="3351922"/>
          </a:xfrm>
        </p:spPr>
        <p:txBody>
          <a:bodyPr>
            <a:no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es-MX" sz="4000" dirty="0">
                <a:solidFill>
                  <a:schemeClr val="tx2"/>
                </a:solidFill>
              </a:rPr>
              <a:t>Normal.</a:t>
            </a:r>
          </a:p>
          <a:p>
            <a:pPr marL="742950" indent="-742950">
              <a:buFont typeface="+mj-lt"/>
              <a:buAutoNum type="arabicPeriod"/>
            </a:pPr>
            <a:r>
              <a:rPr lang="es-MX" sz="4000" dirty="0">
                <a:solidFill>
                  <a:schemeClr val="tx2"/>
                </a:solidFill>
              </a:rPr>
              <a:t>Fricción.</a:t>
            </a:r>
          </a:p>
          <a:p>
            <a:pPr marL="742950" indent="-742950">
              <a:buFont typeface="+mj-lt"/>
              <a:buAutoNum type="arabicPeriod"/>
            </a:pPr>
            <a:r>
              <a:rPr lang="es-MX" sz="4000" dirty="0">
                <a:solidFill>
                  <a:schemeClr val="tx2"/>
                </a:solidFill>
              </a:rPr>
              <a:t>Tensión.</a:t>
            </a:r>
          </a:p>
        </p:txBody>
      </p:sp>
    </p:spTree>
    <p:extLst>
      <p:ext uri="{BB962C8B-B14F-4D97-AF65-F5344CB8AC3E}">
        <p14:creationId xmlns:p14="http://schemas.microsoft.com/office/powerpoint/2010/main" val="3905868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es-MX" sz="5400" dirty="0">
                <a:solidFill>
                  <a:schemeClr val="bg2"/>
                </a:solidFill>
              </a:rPr>
              <a:t>Fuerza normal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A49312C-697D-28E9-4EA7-9D060DC837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09832" y="2190749"/>
            <a:ext cx="10027202" cy="335192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s-MX" sz="4000" dirty="0">
                <a:solidFill>
                  <a:schemeClr val="tx2"/>
                </a:solidFill>
              </a:rPr>
              <a:t>Cuando un objeto descansa o se empuja sobre una superficie, ésta ejerce un empujón sobre el objeto que es </a:t>
            </a:r>
            <a:r>
              <a:rPr lang="es-MX" sz="4000" b="1" dirty="0">
                <a:solidFill>
                  <a:srgbClr val="FF0000"/>
                </a:solidFill>
              </a:rPr>
              <a:t>perpendicular</a:t>
            </a:r>
            <a:r>
              <a:rPr lang="es-MX" sz="4000" dirty="0">
                <a:solidFill>
                  <a:schemeClr val="tx2"/>
                </a:solidFill>
              </a:rPr>
              <a:t> a la superficie.</a:t>
            </a:r>
          </a:p>
        </p:txBody>
      </p:sp>
      <p:pic>
        <p:nvPicPr>
          <p:cNvPr id="5" name="Imagen 4" descr="Gráfico, Gráfico de cajas y bigotes&#10;&#10;Descripción generada automáticamente">
            <a:extLst>
              <a:ext uri="{FF2B5EF4-FFF2-40B4-BE49-F238E27FC236}">
                <a16:creationId xmlns:a16="http://schemas.microsoft.com/office/drawing/2014/main" id="{79838287-12A6-0BEF-8A28-CCB670D694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8363" y="4527756"/>
            <a:ext cx="2833737" cy="1863902"/>
          </a:xfrm>
          <a:prstGeom prst="rect">
            <a:avLst/>
          </a:prstGeom>
        </p:spPr>
      </p:pic>
      <p:pic>
        <p:nvPicPr>
          <p:cNvPr id="7" name="Imagen 6" descr="Icono&#10;&#10;Descripción generada automáticamente con confianza baja">
            <a:extLst>
              <a:ext uri="{FF2B5EF4-FFF2-40B4-BE49-F238E27FC236}">
                <a16:creationId xmlns:a16="http://schemas.microsoft.com/office/drawing/2014/main" id="{FD7125C4-C1EB-DBA4-B7B9-D8986B55F9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3597" y="4157011"/>
            <a:ext cx="2493577" cy="2493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857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es-MX" sz="5400" dirty="0">
                <a:solidFill>
                  <a:schemeClr val="bg2"/>
                </a:solidFill>
              </a:rPr>
              <a:t>Fuerza de fricción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A49312C-697D-28E9-4EA7-9D060DC837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09832" y="2190749"/>
            <a:ext cx="10027202" cy="335192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s-MX" sz="4000" dirty="0">
                <a:solidFill>
                  <a:schemeClr val="tx2"/>
                </a:solidFill>
              </a:rPr>
              <a:t>Se presenta cuando una superficie ejerce una fuerza que es paralela al objeto.</a:t>
            </a:r>
          </a:p>
        </p:txBody>
      </p:sp>
      <p:pic>
        <p:nvPicPr>
          <p:cNvPr id="6" name="Imagen 5" descr="Diagrama&#10;&#10;Descripción generada automáticamente">
            <a:extLst>
              <a:ext uri="{FF2B5EF4-FFF2-40B4-BE49-F238E27FC236}">
                <a16:creationId xmlns:a16="http://schemas.microsoft.com/office/drawing/2014/main" id="{E44E1042-175C-75C4-8C72-7D7AC1AF0D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5992" y="4011563"/>
            <a:ext cx="3268533" cy="2184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840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emas educativos 16 x 9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15685086_TF03462902.potx" id="{D6BBD2CF-1604-4BEC-BA8F-9AF91B4991C6}" vid="{66B9ACE4-D496-4837-94E2-E6251522CF12}"/>
    </a:ext>
  </a:extLst>
</a:theme>
</file>

<file path=ppt/theme/theme2.xml><?xml version="1.0" encoding="utf-8"?>
<a:theme xmlns:a="http://schemas.openxmlformats.org/drawingml/2006/main" name="Tema de Offic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Presentación de temas educativos, diseño de ilustraciones en pizarra (panorámica)</Template>
  <TotalTime>690</TotalTime>
  <Words>1296</Words>
  <Application>Microsoft Office PowerPoint</Application>
  <PresentationFormat>Panorámica</PresentationFormat>
  <Paragraphs>303</Paragraphs>
  <Slides>49</Slides>
  <Notes>48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49</vt:i4>
      </vt:variant>
    </vt:vector>
  </HeadingPairs>
  <TitlesOfParts>
    <vt:vector size="53" baseType="lpstr">
      <vt:lpstr>Calibri</vt:lpstr>
      <vt:lpstr>Cambria Math</vt:lpstr>
      <vt:lpstr>Wingdings</vt:lpstr>
      <vt:lpstr>Temas educativos 16 x 9</vt:lpstr>
      <vt:lpstr>Leyes de movimiento</vt:lpstr>
      <vt:lpstr>Temas a revisar</vt:lpstr>
      <vt:lpstr>Fuerza</vt:lpstr>
      <vt:lpstr>El concepto de fuerza</vt:lpstr>
      <vt:lpstr>La fuerza como vector</vt:lpstr>
      <vt:lpstr>Fuerza de contacto</vt:lpstr>
      <vt:lpstr>Tres tipos de fuerza de contacto</vt:lpstr>
      <vt:lpstr>Fuerza normal</vt:lpstr>
      <vt:lpstr>Fuerza de fricción</vt:lpstr>
      <vt:lpstr>Fuerza de tensión</vt:lpstr>
      <vt:lpstr>Fuerzas de largo alcance</vt:lpstr>
      <vt:lpstr>Representación de la fuerza</vt:lpstr>
      <vt:lpstr>Unidad de medida de la fuerza</vt:lpstr>
      <vt:lpstr>Más de una fuerza actuando</vt:lpstr>
      <vt:lpstr>Más de una fuerza actuando</vt:lpstr>
      <vt:lpstr>Más de una fuerza actuando</vt:lpstr>
      <vt:lpstr>Componentes de una fuerza</vt:lpstr>
      <vt:lpstr>Componentes de una fuerza</vt:lpstr>
      <vt:lpstr>Para las operaciones</vt:lpstr>
      <vt:lpstr>Ejercicio componentes de una fuerza</vt:lpstr>
      <vt:lpstr>Ejercicio componentes de una fuerza</vt:lpstr>
      <vt:lpstr>Ejercicio componentes de una fuerza</vt:lpstr>
      <vt:lpstr>Ejercicio componentes de una fuerza</vt:lpstr>
      <vt:lpstr>Ejercicio componentes de una fuerza</vt:lpstr>
      <vt:lpstr>Ejercicio: Calcula las componentes</vt:lpstr>
      <vt:lpstr>Participación en clase</vt:lpstr>
      <vt:lpstr>Ejercicio 1 – Evaluación continua</vt:lpstr>
      <vt:lpstr>Ejercicio 1 – Evaluación continua</vt:lpstr>
      <vt:lpstr>La fuerza neta</vt:lpstr>
      <vt:lpstr>La fuerza neta</vt:lpstr>
      <vt:lpstr>La fuerza neta</vt:lpstr>
      <vt:lpstr>Componentes de la fuerza neta</vt:lpstr>
      <vt:lpstr>Magnitud de la fuerza neta</vt:lpstr>
      <vt:lpstr>Dirección de la fuerza neta</vt:lpstr>
      <vt:lpstr>Ejercicio a resolver</vt:lpstr>
      <vt:lpstr>Ejercicio a resolver</vt:lpstr>
      <vt:lpstr>Ejercicio a resolver</vt:lpstr>
      <vt:lpstr>Recomendación para la solución</vt:lpstr>
      <vt:lpstr>Recomendación para la solución</vt:lpstr>
      <vt:lpstr>Lista de vectores</vt:lpstr>
      <vt:lpstr>Calculando las componentes</vt:lpstr>
      <vt:lpstr>Lista de componentes</vt:lpstr>
      <vt:lpstr>Lista de componentes</vt:lpstr>
      <vt:lpstr>Lista de componentes</vt:lpstr>
      <vt:lpstr>Calculando la resultante</vt:lpstr>
      <vt:lpstr>Calculando la resultante</vt:lpstr>
      <vt:lpstr>Magnitud de la resultante</vt:lpstr>
      <vt:lpstr>Dirección de la resultante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Leyes de movimiento</dc:title>
  <dc:creator>M. en C. Ramón Gustavo Contreras Mayén</dc:creator>
  <cp:lastModifiedBy>CONTRERAS MAYEN RAMON GUSTAVO</cp:lastModifiedBy>
  <cp:revision>32</cp:revision>
  <dcterms:created xsi:type="dcterms:W3CDTF">2023-05-15T20:47:47Z</dcterms:created>
  <dcterms:modified xsi:type="dcterms:W3CDTF">2023-05-19T04:10:42Z</dcterms:modified>
</cp:coreProperties>
</file>